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6"/>
  </p:notesMasterIdLst>
  <p:sldIdLst>
    <p:sldId id="256" r:id="rId2"/>
    <p:sldId id="257" r:id="rId3"/>
    <p:sldId id="258" r:id="rId4"/>
    <p:sldId id="313" r:id="rId5"/>
    <p:sldId id="314" r:id="rId6"/>
    <p:sldId id="308" r:id="rId7"/>
    <p:sldId id="311" r:id="rId8"/>
    <p:sldId id="312" r:id="rId9"/>
    <p:sldId id="26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2" r:id="rId28"/>
    <p:sldId id="283" r:id="rId29"/>
    <p:sldId id="284" r:id="rId30"/>
    <p:sldId id="285" r:id="rId31"/>
    <p:sldId id="287" r:id="rId32"/>
    <p:sldId id="289" r:id="rId33"/>
    <p:sldId id="290" r:id="rId34"/>
    <p:sldId id="292" r:id="rId35"/>
    <p:sldId id="294" r:id="rId36"/>
    <p:sldId id="296" r:id="rId37"/>
    <p:sldId id="297" r:id="rId38"/>
    <p:sldId id="298" r:id="rId39"/>
    <p:sldId id="300" r:id="rId40"/>
    <p:sldId id="302" r:id="rId41"/>
    <p:sldId id="303" r:id="rId42"/>
    <p:sldId id="315" r:id="rId43"/>
    <p:sldId id="310" r:id="rId44"/>
    <p:sldId id="309" r:id="rId45"/>
  </p:sldIdLst>
  <p:sldSz cx="18288000" cy="10287000"/>
  <p:notesSz cx="6858000" cy="9144000"/>
  <p:embeddedFontLst>
    <p:embeddedFont>
      <p:font typeface="Canva Sans" panose="020B0503030501040103" pitchFamily="34"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BFDA"/>
    <a:srgbClr val="EDEDED"/>
    <a:srgbClr val="B6C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08" autoAdjust="0"/>
    <p:restoredTop sz="78614" autoAdjust="0"/>
  </p:normalViewPr>
  <p:slideViewPr>
    <p:cSldViewPr>
      <p:cViewPr varScale="1">
        <p:scale>
          <a:sx n="60" d="100"/>
          <a:sy n="60" d="100"/>
        </p:scale>
        <p:origin x="13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cs-CZ"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b="0" i="0">
                <a:latin typeface="Arial" panose="020B0604020202020204" pitchFamily="34" charset="0"/>
              </a:defRPr>
            </a:lvl1pPr>
          </a:lstStyle>
          <a:p>
            <a:fld id="{B7268E1E-0E44-426D-905E-8AD9B19D2182}" type="datetimeFigureOut">
              <a:rPr lang="cs-CZ" smtClean="0"/>
              <a:pPr/>
              <a:t>12.05.2025</a:t>
            </a:fld>
            <a:endParaRPr lang="cs-CZ" dirty="0"/>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cs-CZ"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71B2431-D351-4C6E-A3CF-9DFAC0E3E050}" type="slidenum">
              <a:rPr lang="cs-CZ" smtClean="0"/>
              <a:pPr/>
              <a:t>‹#›</a:t>
            </a:fld>
            <a:endParaRPr lang="cs-CZ" dirty="0"/>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rtl="0">
              <a:buNone/>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rtl="0">
              <a:spcBef>
                <a:spcPts val="1200"/>
              </a:spcBef>
              <a:spcAft>
                <a:spcPts val="1200"/>
              </a:spcAft>
              <a:buNone/>
            </a:pPr>
            <a:r>
              <a:rPr lang="en-US" dirty="0"/>
              <a:t>Before I get into the details of what we did for our study. I’d like to show you some examples of works that we categorize as human-centered threat modeling. </a:t>
            </a:r>
            <a:r>
              <a:rPr lang="en-US" sz="1800" u="none" strike="noStrike" dirty="0">
                <a:solidFill>
                  <a:srgbClr val="000000"/>
                </a:solidFill>
                <a:effectLst/>
              </a:rPr>
              <a:t>We saw this kind of work across the field — sometimes named as threat modeling, but often not.</a:t>
            </a:r>
            <a:r>
              <a:rPr lang="en-US" sz="1200" u="none" strike="noStrike" dirty="0">
                <a:solidFill>
                  <a:schemeClr val="tx1"/>
                </a:solidFill>
                <a:effectLst/>
              </a:rPr>
              <a:t> </a:t>
            </a:r>
            <a:r>
              <a:rPr lang="en-US" sz="1800" u="none" strike="noStrike" dirty="0">
                <a:solidFill>
                  <a:srgbClr val="000000"/>
                </a:solidFill>
                <a:effectLst/>
              </a:rPr>
              <a:t>For example, this work with migrant domestic workers captured how participants defined threats, described experiences of surveillance and abuse, and imagined safer futures.</a:t>
            </a:r>
            <a:endParaRPr lang="en-US" b="0" dirty="0">
              <a:effectLst/>
            </a:endParaRPr>
          </a:p>
          <a:p>
            <a:pPr>
              <a:buNone/>
            </a:pPr>
            <a:br>
              <a:rPr lang="en-US"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Then there is similar work with youth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And content creators,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Older adults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Marginalized populations in specific locations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Sex workers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Threats from technologies, like augmented reality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Threats to users of shared smart speakers…and so many others like these. </a:t>
            </a:r>
            <a:r>
              <a:rPr lang="en-US" dirty="0" err="1"/>
              <a:t>Whats</a:t>
            </a:r>
            <a:r>
              <a:rPr lang="en-US" dirty="0"/>
              <a:t> common across all of these, is that they're studying threat TO PEOPLE, as perceived BY THE PEOPLE. We call this area of research human centered threat modeling.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Now, the methods. (twice) We collected security, privacy and HCI papers from 2018-2023</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924951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Our corpus collection was done in three phases. For the first, we collected titles, abstracts, and links to each publication</a:t>
            </a: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2317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rtl="0">
              <a:buNone/>
            </a:pPr>
            <a:r>
              <a:rPr lang="en-US" sz="1200" u="none" strike="noStrike" dirty="0">
                <a:solidFill>
                  <a:srgbClr val="000000"/>
                </a:solidFill>
                <a:effectLst/>
              </a:rPr>
              <a:t>When I was starting  a study on how Pakistani immigrants in the US navigate security and privacy risks — I wanted to ground the work in how people perceive threats in their daily lives. </a:t>
            </a:r>
            <a:br>
              <a:rPr lang="en-US" sz="1200" u="none" strike="noStrike" dirty="0">
                <a:solidFill>
                  <a:srgbClr val="000000"/>
                </a:solidFill>
                <a:effectLst/>
              </a:rPr>
            </a:br>
            <a:br>
              <a:rPr lang="en-US" sz="1200" u="none" strike="noStrike" dirty="0">
                <a:solidFill>
                  <a:srgbClr val="000000"/>
                </a:solidFill>
                <a:effectLst/>
              </a:rPr>
            </a:br>
            <a:r>
              <a:rPr lang="en-US" sz="1200" u="none" strike="noStrike" dirty="0">
                <a:solidFill>
                  <a:srgbClr val="000000"/>
                </a:solidFill>
                <a:effectLst/>
              </a:rPr>
              <a:t>So I went to my advisor, Dr Zappala, and asked: How do I study threat models? What’s included? What’s the right way to approach this? </a:t>
            </a:r>
            <a:r>
              <a:rPr lang="en-US" sz="1800" u="none" strike="noStrike" dirty="0">
                <a:solidFill>
                  <a:srgbClr val="000000"/>
                </a:solidFill>
                <a:effectLst/>
              </a:rPr>
              <a:t>And he didn’t have a clear answer. He almost wished there was some sort of guide he could hand me. But there was no guide or framework on how to do this work effectively.</a:t>
            </a:r>
            <a:endParaRPr lang="en-US" b="0" dirty="0">
              <a:effectLst/>
            </a:endParaRPr>
          </a:p>
          <a:p>
            <a:pPr rtl="0">
              <a:spcBef>
                <a:spcPts val="1200"/>
              </a:spcBef>
              <a:spcAft>
                <a:spcPts val="1200"/>
              </a:spcAft>
              <a:buNone/>
            </a:pPr>
            <a:br>
              <a:rPr lang="en-US" b="0" dirty="0">
                <a:effectLst/>
              </a:rPr>
            </a:br>
            <a:r>
              <a:rPr lang="en-US" sz="1800" u="none" strike="noStrike" dirty="0">
                <a:solidFill>
                  <a:srgbClr val="000000"/>
                </a:solidFill>
                <a:effectLst/>
              </a:rPr>
              <a:t>So we started doing what many of you probably would have done — reading through the literature to see how other researchers had studied similar problems.  </a:t>
            </a:r>
            <a:endParaRPr lang="en-US" b="0" dirty="0">
              <a:effectLst/>
            </a:endParaRPr>
          </a:p>
          <a:p>
            <a:pPr>
              <a:buNone/>
            </a:pPr>
            <a:br>
              <a:rPr lang="en-US" dirty="0"/>
            </a:b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782249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Which gave us a total of 9200 papers</a:t>
            </a: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49169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In phase two, we narrowed it down by reading titles and abstracts. We maintained a broad definition of relevance at this time</a:t>
            </a: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76855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And ended up with 165 papers</a:t>
            </a:r>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624377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Finally, we developed an inclusion criteria which included the paper’s primary purpose to be threat modeling, whether or not it calls it that, it understands threats to people, not systems, and threats as perceived by the participants themselves, not by the researchers</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393304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ended up with a final total of 78 papers, on which we did a qualitative analysis</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780724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extracted their definitions, process, components they included, among other things</a:t>
            </a:r>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3821964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And developed a framework with 4 components: context, threats, protective strategies, and reflection. I’ll talk about each of these one by one. And share an exemplary paper for each that studied that component really well. </a:t>
            </a: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183116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I’ll begin with context, around which the other three components are centered</a:t>
            </a:r>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105905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define it as the “</a:t>
            </a:r>
            <a:r>
              <a:rPr lang="en-US" sz="1200" dirty="0">
                <a:solidFill>
                  <a:srgbClr val="000000"/>
                </a:solidFill>
                <a:ea typeface="Canva Sans"/>
                <a:cs typeface="Arial" panose="020B0604020202020204" pitchFamily="34" charset="0"/>
                <a:sym typeface="Canva Sans"/>
              </a:rPr>
              <a:t>Circumstances, environment, and situational factors of an individual or population"</a:t>
            </a:r>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774843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further divided it into risk factors, unique challenges, culture, personal identity, and technology background. These are factors that researchers should consider studying, because they do affect the threat perceptions of people.</a:t>
            </a:r>
          </a:p>
        </p:txBody>
      </p:sp>
      <p:sp>
        <p:nvSpPr>
          <p:cNvPr id="4" name="Slide Number Placeholder 3"/>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395404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rtl="0">
              <a:spcBef>
                <a:spcPts val="1200"/>
              </a:spcBef>
              <a:spcAft>
                <a:spcPts val="1200"/>
              </a:spcAft>
              <a:buNone/>
            </a:pPr>
            <a:r>
              <a:rPr lang="en-US" sz="1200" u="none" strike="noStrike" dirty="0">
                <a:solidFill>
                  <a:srgbClr val="000000"/>
                </a:solidFill>
                <a:effectLst/>
              </a:rPr>
              <a:t>And we discovered a lot of incredible research in this space, much of it done by people in this room. We have work on at-risk populations</a:t>
            </a:r>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635326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example, in this cross cultural study of account security incidence response, the collectivist cultural identity of participants shaped their threat models. In their case, people from more collectivistic cultures were more concerned about someone they knew gaining access to their account than an unknown “hacker”.</a:t>
            </a:r>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2974464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second component is threats</a:t>
            </a:r>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4189825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Threats are the perceived events that could adversely impact safety</a:t>
            </a:r>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837708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This includes their concerns, specific harms, actors, and a couple of considerations</a:t>
            </a:r>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3156166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Threats are often intertwined between the offline and online lives of participants. For example, This paper showed how survivors feared real-life offline harm from online public info available about them</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553256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Third, protective strategies</a:t>
            </a:r>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329522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These are the measures taken by people to protect their safety, privacy, and security</a:t>
            </a:r>
          </a:p>
        </p:txBody>
      </p:sp>
      <p:sp>
        <p:nvSpPr>
          <p:cNvPr id="4" name="Slide Number Placeholder 3"/>
          <p:cNvSpPr>
            <a:spLocks noGrp="1"/>
          </p:cNvSpPr>
          <p:nvPr>
            <p:ph type="sldNum" sz="quarter" idx="5"/>
          </p:nvPr>
        </p:nvSpPr>
        <p:spPr/>
        <p:txBody>
          <a:bodyPr/>
          <a:lstStyle/>
          <a:p>
            <a:fld id="{871B2431-D351-4C6E-A3CF-9DFAC0E3E050}" type="slidenum">
              <a:rPr lang="cs-CZ" smtClean="0"/>
              <a:t>36</a:t>
            </a:fld>
            <a:endParaRPr lang="cs-CZ"/>
          </a:p>
        </p:txBody>
      </p:sp>
    </p:spTree>
    <p:extLst>
      <p:ext uri="{BB962C8B-B14F-4D97-AF65-F5344CB8AC3E}">
        <p14:creationId xmlns:p14="http://schemas.microsoft.com/office/powerpoint/2010/main" val="2428231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This includes recovering from an adverse event, seeking information, and defense actions</a:t>
            </a:r>
          </a:p>
        </p:txBody>
      </p:sp>
      <p:sp>
        <p:nvSpPr>
          <p:cNvPr id="4" name="Slide Number Placeholder 3"/>
          <p:cNvSpPr>
            <a:spLocks noGrp="1"/>
          </p:cNvSpPr>
          <p:nvPr>
            <p:ph type="sldNum" sz="quarter" idx="5"/>
          </p:nvPr>
        </p:nvSpPr>
        <p:spPr/>
        <p:txBody>
          <a:bodyPr/>
          <a:lstStyle/>
          <a:p>
            <a:fld id="{871B2431-D351-4C6E-A3CF-9DFAC0E3E050}" type="slidenum">
              <a:rPr lang="cs-CZ" smtClean="0"/>
              <a:t>37</a:t>
            </a:fld>
            <a:endParaRPr lang="cs-CZ"/>
          </a:p>
        </p:txBody>
      </p:sp>
    </p:spTree>
    <p:extLst>
      <p:ext uri="{BB962C8B-B14F-4D97-AF65-F5344CB8AC3E}">
        <p14:creationId xmlns:p14="http://schemas.microsoft.com/office/powerpoint/2010/main" val="2070969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For example, this work with political activists described some technical defenses of activists, such as: using encrypted apps, some behavioral defenses: such as: self-censorship.</a:t>
            </a:r>
          </a:p>
          <a:p>
            <a:r>
              <a:rPr lang="en-US" dirty="0"/>
              <a:t>Other papers in our corpus have also listed Offline defenses: such as putting a piece of tape on the laptop’s camera</a:t>
            </a:r>
          </a:p>
        </p:txBody>
      </p:sp>
      <p:sp>
        <p:nvSpPr>
          <p:cNvPr id="4" name="Slide Number Placeholder 3"/>
          <p:cNvSpPr>
            <a:spLocks noGrp="1"/>
          </p:cNvSpPr>
          <p:nvPr>
            <p:ph type="sldNum" sz="quarter" idx="5"/>
          </p:nvPr>
        </p:nvSpPr>
        <p:spPr/>
        <p:txBody>
          <a:bodyPr/>
          <a:lstStyle/>
          <a:p>
            <a:fld id="{871B2431-D351-4C6E-A3CF-9DFAC0E3E050}" type="slidenum">
              <a:rPr lang="cs-CZ" smtClean="0"/>
              <a:t>38</a:t>
            </a:fld>
            <a:endParaRPr lang="cs-CZ"/>
          </a:p>
        </p:txBody>
      </p:sp>
    </p:spTree>
    <p:extLst>
      <p:ext uri="{BB962C8B-B14F-4D97-AF65-F5344CB8AC3E}">
        <p14:creationId xmlns:p14="http://schemas.microsoft.com/office/powerpoint/2010/main" val="2167259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And finally, reflection. This is by far the least prevalent component included in papers. </a:t>
            </a:r>
          </a:p>
        </p:txBody>
      </p:sp>
      <p:sp>
        <p:nvSpPr>
          <p:cNvPr id="4" name="Slide Number Placeholder 3"/>
          <p:cNvSpPr>
            <a:spLocks noGrp="1"/>
          </p:cNvSpPr>
          <p:nvPr>
            <p:ph type="sldNum" sz="quarter" idx="5"/>
          </p:nvPr>
        </p:nvSpPr>
        <p:spPr/>
        <p:txBody>
          <a:bodyPr/>
          <a:lstStyle/>
          <a:p>
            <a:fld id="{871B2431-D351-4C6E-A3CF-9DFAC0E3E050}" type="slidenum">
              <a:rPr lang="cs-CZ" smtClean="0"/>
              <a:t>39</a:t>
            </a:fld>
            <a:endParaRPr lang="cs-CZ"/>
          </a:p>
        </p:txBody>
      </p:sp>
    </p:spTree>
    <p:extLst>
      <p:ext uri="{BB962C8B-B14F-4D97-AF65-F5344CB8AC3E}">
        <p14:creationId xmlns:p14="http://schemas.microsoft.com/office/powerpoint/2010/main" val="276835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7D22-3493-879E-1CF2-0D1EF8181B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BDE73-57E6-EE49-1D31-275B6DC1BB6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2EB810D-3A58-CF66-C15B-2815337221D6}"/>
              </a:ext>
            </a:extLst>
          </p:cNvPr>
          <p:cNvSpPr>
            <a:spLocks noGrp="1"/>
          </p:cNvSpPr>
          <p:nvPr>
            <p:ph type="body" idx="1"/>
          </p:nvPr>
        </p:nvSpPr>
        <p:spPr/>
        <p:txBody>
          <a:bodyPr/>
          <a:lstStyle/>
          <a:p>
            <a:pPr rtl="0">
              <a:spcBef>
                <a:spcPts val="1200"/>
              </a:spcBef>
              <a:spcAft>
                <a:spcPts val="1200"/>
              </a:spcAft>
              <a:buNone/>
            </a:pPr>
            <a:r>
              <a:rPr lang="en-US" sz="1200" u="none" strike="noStrike" dirty="0">
                <a:solidFill>
                  <a:srgbClr val="000000"/>
                </a:solidFill>
                <a:effectLst/>
              </a:rPr>
              <a:t>on technology-specific risks</a:t>
            </a:r>
            <a:endParaRPr lang="en-US" dirty="0"/>
          </a:p>
        </p:txBody>
      </p:sp>
      <p:sp>
        <p:nvSpPr>
          <p:cNvPr id="4" name="Slide Number Placeholder 3">
            <a:extLst>
              <a:ext uri="{FF2B5EF4-FFF2-40B4-BE49-F238E27FC236}">
                <a16:creationId xmlns:a16="http://schemas.microsoft.com/office/drawing/2014/main" id="{F888400B-8FEE-10B7-3662-B61C513B3BB1}"/>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7652647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Reflection is defined as an assessment of protective strategies or broader societal changes needed to achieve security and privacy goals</a:t>
            </a:r>
          </a:p>
        </p:txBody>
      </p:sp>
      <p:sp>
        <p:nvSpPr>
          <p:cNvPr id="4" name="Slide Number Placeholder 3"/>
          <p:cNvSpPr>
            <a:spLocks noGrp="1"/>
          </p:cNvSpPr>
          <p:nvPr>
            <p:ph type="sldNum" sz="quarter" idx="5"/>
          </p:nvPr>
        </p:nvSpPr>
        <p:spPr/>
        <p:txBody>
          <a:bodyPr/>
          <a:lstStyle/>
          <a:p>
            <a:fld id="{871B2431-D351-4C6E-A3CF-9DFAC0E3E050}" type="slidenum">
              <a:rPr lang="cs-CZ" smtClean="0"/>
              <a:t>40</a:t>
            </a:fld>
            <a:endParaRPr lang="cs-CZ"/>
          </a:p>
        </p:txBody>
      </p:sp>
    </p:spTree>
    <p:extLst>
      <p:ext uri="{BB962C8B-B14F-4D97-AF65-F5344CB8AC3E}">
        <p14:creationId xmlns:p14="http://schemas.microsoft.com/office/powerpoint/2010/main" val="3474988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This includes efficacy of current practices, barriers to safety, advice received and shared, and envisioning a safer future with the participants.</a:t>
            </a:r>
          </a:p>
        </p:txBody>
      </p:sp>
      <p:sp>
        <p:nvSpPr>
          <p:cNvPr id="4" name="Slide Number Placeholder 3"/>
          <p:cNvSpPr>
            <a:spLocks noGrp="1"/>
          </p:cNvSpPr>
          <p:nvPr>
            <p:ph type="sldNum" sz="quarter" idx="5"/>
          </p:nvPr>
        </p:nvSpPr>
        <p:spPr/>
        <p:txBody>
          <a:bodyPr/>
          <a:lstStyle/>
          <a:p>
            <a:fld id="{871B2431-D351-4C6E-A3CF-9DFAC0E3E050}" type="slidenum">
              <a:rPr lang="cs-CZ" smtClean="0"/>
              <a:t>41</a:t>
            </a:fld>
            <a:endParaRPr lang="cs-CZ"/>
          </a:p>
        </p:txBody>
      </p:sp>
    </p:spTree>
    <p:extLst>
      <p:ext uri="{BB962C8B-B14F-4D97-AF65-F5344CB8AC3E}">
        <p14:creationId xmlns:p14="http://schemas.microsoft.com/office/powerpoint/2010/main" val="3181531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B5988-61F1-FDA2-2BC0-ED9686051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0545F4-27B8-97A5-AE1B-FC0E8CB25B5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D0F9AF2-07EC-CD8F-AD49-EBC1F3230B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example is this paper, Survivors reported a large number of barriers to identifying and mitigating abuse. So whatever solutions we design for them, we HAVE to consider those barriers!</a:t>
            </a:r>
          </a:p>
          <a:p>
            <a:endParaRPr lang="en-US" dirty="0"/>
          </a:p>
        </p:txBody>
      </p:sp>
      <p:sp>
        <p:nvSpPr>
          <p:cNvPr id="4" name="Slide Number Placeholder 3">
            <a:extLst>
              <a:ext uri="{FF2B5EF4-FFF2-40B4-BE49-F238E27FC236}">
                <a16:creationId xmlns:a16="http://schemas.microsoft.com/office/drawing/2014/main" id="{A827D69A-FF8F-99B2-3BF2-FEF347FB837E}"/>
              </a:ext>
            </a:extLst>
          </p:cNvPr>
          <p:cNvSpPr>
            <a:spLocks noGrp="1"/>
          </p:cNvSpPr>
          <p:nvPr>
            <p:ph type="sldNum" sz="quarter" idx="5"/>
          </p:nvPr>
        </p:nvSpPr>
        <p:spPr/>
        <p:txBody>
          <a:bodyPr/>
          <a:lstStyle/>
          <a:p>
            <a:fld id="{871B2431-D351-4C6E-A3CF-9DFAC0E3E050}" type="slidenum">
              <a:rPr lang="cs-CZ" smtClean="0"/>
              <a:t>42</a:t>
            </a:fld>
            <a:endParaRPr lang="cs-CZ"/>
          </a:p>
        </p:txBody>
      </p:sp>
    </p:spTree>
    <p:extLst>
      <p:ext uri="{BB962C8B-B14F-4D97-AF65-F5344CB8AC3E}">
        <p14:creationId xmlns:p14="http://schemas.microsoft.com/office/powerpoint/2010/main" val="25469078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6BA67-E1BF-6895-A505-1D16AE871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F2877-E1F0-E54A-3DFA-C44744A2E6C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7BF534B-5151-AE55-E948-F1F452EDEF29}"/>
              </a:ext>
            </a:extLst>
          </p:cNvPr>
          <p:cNvSpPr>
            <a:spLocks noGrp="1"/>
          </p:cNvSpPr>
          <p:nvPr>
            <p:ph type="body" idx="1"/>
          </p:nvPr>
        </p:nvSpPr>
        <p:spPr/>
        <p:txBody>
          <a:bodyPr/>
          <a:lstStyle/>
          <a:p>
            <a:r>
              <a:rPr lang="en-US" dirty="0"/>
              <a:t>The framework provides a START on what to consider when studying harms to people. In the paper we talk about some additional items that would be helpful for a researcher to consider. Such as groundwork.</a:t>
            </a:r>
          </a:p>
        </p:txBody>
      </p:sp>
      <p:sp>
        <p:nvSpPr>
          <p:cNvPr id="4" name="Slide Number Placeholder 3">
            <a:extLst>
              <a:ext uri="{FF2B5EF4-FFF2-40B4-BE49-F238E27FC236}">
                <a16:creationId xmlns:a16="http://schemas.microsoft.com/office/drawing/2014/main" id="{32858900-B9DC-B401-CA87-57A3A4AA3CCD}"/>
              </a:ext>
            </a:extLst>
          </p:cNvPr>
          <p:cNvSpPr>
            <a:spLocks noGrp="1"/>
          </p:cNvSpPr>
          <p:nvPr>
            <p:ph type="sldNum" sz="quarter" idx="5"/>
          </p:nvPr>
        </p:nvSpPr>
        <p:spPr/>
        <p:txBody>
          <a:bodyPr/>
          <a:lstStyle/>
          <a:p>
            <a:fld id="{871B2431-D351-4C6E-A3CF-9DFAC0E3E050}" type="slidenum">
              <a:rPr lang="cs-CZ" smtClean="0"/>
              <a:t>43</a:t>
            </a:fld>
            <a:endParaRPr lang="cs-CZ"/>
          </a:p>
        </p:txBody>
      </p:sp>
    </p:spTree>
    <p:extLst>
      <p:ext uri="{BB962C8B-B14F-4D97-AF65-F5344CB8AC3E}">
        <p14:creationId xmlns:p14="http://schemas.microsoft.com/office/powerpoint/2010/main" val="2783246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As well as some guidelines and considerations when using the framework. We also talk about what translates to human-centered threat modeling from systems threat modeling, and a call for centering human-safety. Please read our paper for those details, and find us in the poster session for any questions. </a:t>
            </a:r>
          </a:p>
        </p:txBody>
      </p:sp>
      <p:sp>
        <p:nvSpPr>
          <p:cNvPr id="4" name="Slide Number Placeholder 3"/>
          <p:cNvSpPr>
            <a:spLocks noGrp="1"/>
          </p:cNvSpPr>
          <p:nvPr>
            <p:ph type="sldNum" sz="quarter" idx="5"/>
          </p:nvPr>
        </p:nvSpPr>
        <p:spPr/>
        <p:txBody>
          <a:bodyPr/>
          <a:lstStyle/>
          <a:p>
            <a:fld id="{871B2431-D351-4C6E-A3CF-9DFAC0E3E050}" type="slidenum">
              <a:rPr lang="cs-CZ" smtClean="0"/>
              <a:t>44</a:t>
            </a:fld>
            <a:endParaRPr lang="cs-CZ"/>
          </a:p>
        </p:txBody>
      </p:sp>
    </p:spTree>
    <p:extLst>
      <p:ext uri="{BB962C8B-B14F-4D97-AF65-F5344CB8AC3E}">
        <p14:creationId xmlns:p14="http://schemas.microsoft.com/office/powerpoint/2010/main" val="24005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E0B6-5744-5070-0D40-1F1A07291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C6971-C0E0-B7C2-480C-8C74270C1EA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93061F6-1612-E23C-4ECF-A1F2648A9589}"/>
              </a:ext>
            </a:extLst>
          </p:cNvPr>
          <p:cNvSpPr>
            <a:spLocks noGrp="1"/>
          </p:cNvSpPr>
          <p:nvPr>
            <p:ph type="body" idx="1"/>
          </p:nvPr>
        </p:nvSpPr>
        <p:spPr/>
        <p:txBody>
          <a:bodyPr/>
          <a:lstStyle/>
          <a:p>
            <a:pPr rtl="0">
              <a:spcBef>
                <a:spcPts val="1200"/>
              </a:spcBef>
              <a:spcAft>
                <a:spcPts val="1200"/>
              </a:spcAft>
              <a:buNone/>
            </a:pPr>
            <a:r>
              <a:rPr lang="en-US" sz="1200" u="none" strike="noStrike" dirty="0">
                <a:solidFill>
                  <a:srgbClr val="000000"/>
                </a:solidFill>
                <a:effectLst/>
              </a:rPr>
              <a:t>On specific threat experiences such as harassment. But there wasn’t a shared way of talking about what threat modeling looks like when the focus is on people.</a:t>
            </a:r>
            <a:endParaRPr lang="en-US" b="0" dirty="0">
              <a:effectLst/>
            </a:endParaRPr>
          </a:p>
          <a:p>
            <a:pPr rtl="0">
              <a:spcBef>
                <a:spcPts val="1200"/>
              </a:spcBef>
              <a:spcAft>
                <a:spcPts val="1200"/>
              </a:spcAft>
              <a:buNone/>
            </a:pPr>
            <a:r>
              <a:rPr lang="en-US" sz="1200" u="none" strike="noStrike" dirty="0">
                <a:solidFill>
                  <a:srgbClr val="000000"/>
                </a:solidFill>
                <a:effectLst/>
              </a:rPr>
              <a:t>Some papers explicitly called what they were doing 'threat modeling.' Others clearly were doing it, but didn’t use the term at all. Even when the terminology were similar, the scope varied: some focused narrowly on identifying threats, others explored coping strategies, barriers, or systemic harms.</a:t>
            </a:r>
            <a:endParaRPr lang="en-US" b="0" dirty="0">
              <a:effectLst/>
            </a:endParaRPr>
          </a:p>
          <a:p>
            <a:pPr>
              <a:buNone/>
            </a:pPr>
            <a:br>
              <a:rPr lang="en-US" dirty="0"/>
            </a:br>
            <a:r>
              <a:rPr lang="en-US" sz="1000" u="none" strike="noStrike" dirty="0">
                <a:solidFill>
                  <a:srgbClr val="000000"/>
                </a:solidFill>
                <a:effectLst/>
              </a:rPr>
              <a:t>That variation isn’t a weakness. Because humans are so diverse, the work that studies them HAS to be nuanced and diverse. </a:t>
            </a:r>
            <a:endParaRPr lang="en-US" dirty="0"/>
          </a:p>
        </p:txBody>
      </p:sp>
      <p:sp>
        <p:nvSpPr>
          <p:cNvPr id="4" name="Slide Number Placeholder 3">
            <a:extLst>
              <a:ext uri="{FF2B5EF4-FFF2-40B4-BE49-F238E27FC236}">
                <a16:creationId xmlns:a16="http://schemas.microsoft.com/office/drawing/2014/main" id="{D52D6204-FED1-AB42-402A-F3885C21F117}"/>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80582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But this diversity does make it harder for new researchers, like me, to understand how to approach this kind of study </a:t>
            </a:r>
            <a:endParaRPr lang="en-US" b="0" dirty="0">
              <a:effectLst/>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334F-9FF2-53C8-008B-F236B796F0E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1C5AF3-B78C-23CA-85AD-4978BD4C6A1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6E2CD4C-5A21-6CD1-1C74-07081CD5B28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DD17AC3-CED7-7F8A-C072-9A63C5EB8F7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5E838A6-03AA-69D3-1497-3AA6A26896E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  and harder for all of us to build on each other’s findings  </a:t>
            </a:r>
            <a:endParaRPr lang="en-US" dirty="0"/>
          </a:p>
        </p:txBody>
      </p:sp>
      <p:sp>
        <p:nvSpPr>
          <p:cNvPr id="6" name="Footer Placeholder 5">
            <a:extLst>
              <a:ext uri="{FF2B5EF4-FFF2-40B4-BE49-F238E27FC236}">
                <a16:creationId xmlns:a16="http://schemas.microsoft.com/office/drawing/2014/main" id="{19D91D26-2ED0-6030-9B26-FD6FDC6AA39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57C017D-5442-625B-FB89-D4B948547978}"/>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02822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63DA-FC0A-3B17-B0D2-D3013C39569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88B6C4-FB11-AFFA-4410-1A73517A740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CA7AF59-5A0A-63C8-9112-931BC75A91B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CE9844A-594B-DDF6-B79C-F1AB371C313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00A7C75-5390-1868-6B85-502B699AA40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And most importantly, it becomes harder to fully understand the security and privacy needs of the people and communities we’re trying to support.</a:t>
            </a:r>
            <a:endParaRPr lang="en-US" b="0" dirty="0">
              <a:effectLst/>
            </a:endParaRPr>
          </a:p>
          <a:p>
            <a:r>
              <a:rPr lang="en-US" dirty="0"/>
              <a:t>So this work that I'm presenting today is our attempt to systematize human centered threat modeling</a:t>
            </a:r>
          </a:p>
        </p:txBody>
      </p:sp>
      <p:sp>
        <p:nvSpPr>
          <p:cNvPr id="6" name="Footer Placeholder 5">
            <a:extLst>
              <a:ext uri="{FF2B5EF4-FFF2-40B4-BE49-F238E27FC236}">
                <a16:creationId xmlns:a16="http://schemas.microsoft.com/office/drawing/2014/main" id="{A063FA52-D8E4-52F5-BD2F-D99CFA5333C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7FE5CA5-865D-BF0C-108A-BC80DADBE27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3193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buNone/>
            </a:pPr>
            <a:r>
              <a:rPr lang="en-US" dirty="0"/>
              <a:t>So what do I mean by human centered threat modeling? We define it as “</a:t>
            </a:r>
            <a:r>
              <a:rPr lang="en-US" dirty="0">
                <a:solidFill>
                  <a:srgbClr val="000000"/>
                </a:solidFill>
                <a:effectLst/>
              </a:rPr>
              <a:t>a process to identify how people perceive and respond to risks to themselves. The process is centered on a person or community and grounded in understanding the context in which they operate. It includes the entire process of managing risks, including identifying them, responding to them, and reflecting on how existing behaviors and societal structures can be adapted to better manage risks in the future.”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1D8BD707-D9CF-40AE-B4C6-C98DA3205C09}" type="datetimeFigureOut">
              <a:rPr lang="en-US" smtClean="0"/>
              <a:pPr/>
              <a:t>5/12/25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0" i="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b="0" i="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b="0" i="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b="0" i="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4708148" y="8252737"/>
            <a:ext cx="3075464" cy="1722260"/>
          </a:xfrm>
          <a:custGeom>
            <a:avLst/>
            <a:gdLst/>
            <a:ahLst/>
            <a:cxnLst/>
            <a:rect l="l" t="t" r="r" b="b"/>
            <a:pathLst>
              <a:path w="3075464" h="1722260">
                <a:moveTo>
                  <a:pt x="0" y="0"/>
                </a:moveTo>
                <a:lnTo>
                  <a:pt x="3075464" y="0"/>
                </a:lnTo>
                <a:lnTo>
                  <a:pt x="3075464" y="1722260"/>
                </a:lnTo>
                <a:lnTo>
                  <a:pt x="0" y="1722260"/>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TextBox 3"/>
          <p:cNvSpPr txBox="1"/>
          <p:nvPr/>
        </p:nvSpPr>
        <p:spPr>
          <a:xfrm>
            <a:off x="1028700" y="2879447"/>
            <a:ext cx="15735956" cy="2789671"/>
          </a:xfrm>
          <a:prstGeom prst="rect">
            <a:avLst/>
          </a:prstGeom>
        </p:spPr>
        <p:txBody>
          <a:bodyPr lIns="0" tIns="0" rIns="0" bIns="0" rtlCol="0" anchor="t">
            <a:spAutoFit/>
          </a:bodyPr>
          <a:lstStyle/>
          <a:p>
            <a:pPr algn="l">
              <a:lnSpc>
                <a:spcPts val="7090"/>
              </a:lnSpc>
            </a:pPr>
            <a:r>
              <a:rPr lang="en-US" sz="7463" b="1" dirty="0" err="1">
                <a:solidFill>
                  <a:srgbClr val="000000"/>
                </a:solidFill>
                <a:latin typeface="Arial" panose="020B0604020202020204" pitchFamily="34" charset="0"/>
                <a:ea typeface="Helvetica Bold"/>
                <a:cs typeface="Helvetica Bold"/>
                <a:sym typeface="Helvetica Bold"/>
              </a:rPr>
              <a:t>SoK</a:t>
            </a:r>
            <a:r>
              <a:rPr lang="en-US" sz="7463" b="1" dirty="0">
                <a:solidFill>
                  <a:srgbClr val="000000"/>
                </a:solidFill>
                <a:latin typeface="Arial" panose="020B0604020202020204" pitchFamily="34" charset="0"/>
                <a:ea typeface="Helvetica Bold"/>
                <a:cs typeface="Helvetica Bold"/>
                <a:sym typeface="Helvetica Bold"/>
              </a:rPr>
              <a:t>: A Framework and Guide for Human-Centered Threat Modeling in Security and Privacy Research </a:t>
            </a:r>
          </a:p>
        </p:txBody>
      </p:sp>
      <p:sp>
        <p:nvSpPr>
          <p:cNvPr id="4" name="TextBox 4"/>
          <p:cNvSpPr txBox="1"/>
          <p:nvPr/>
        </p:nvSpPr>
        <p:spPr>
          <a:xfrm>
            <a:off x="1028700" y="6352377"/>
            <a:ext cx="12251090" cy="887095"/>
          </a:xfrm>
          <a:prstGeom prst="rect">
            <a:avLst/>
          </a:prstGeom>
        </p:spPr>
        <p:txBody>
          <a:bodyPr lIns="0" tIns="0" rIns="0" bIns="0" rtlCol="0" anchor="t">
            <a:spAutoFit/>
          </a:bodyPr>
          <a:lstStyle/>
          <a:p>
            <a:pPr algn="l">
              <a:lnSpc>
                <a:spcPts val="7279"/>
              </a:lnSpc>
            </a:pPr>
            <a:r>
              <a:rPr lang="en-US" sz="5199" dirty="0">
                <a:solidFill>
                  <a:srgbClr val="000000"/>
                </a:solidFill>
                <a:latin typeface="Arial" panose="020B0604020202020204" pitchFamily="34" charset="0"/>
                <a:ea typeface="Canva Sans"/>
                <a:cs typeface="Arial" panose="020B0604020202020204" pitchFamily="34" charset="0"/>
                <a:sym typeface="Canva Sans"/>
              </a:rPr>
              <a:t>Warda Usman, Daniel Zappala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4" name="TextBox 2">
            <a:extLst>
              <a:ext uri="{FF2B5EF4-FFF2-40B4-BE49-F238E27FC236}">
                <a16:creationId xmlns:a16="http://schemas.microsoft.com/office/drawing/2014/main" id="{B8DFF5B1-5132-D452-580E-B7463724647D}"/>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5" name="TextBox 2">
            <a:extLst>
              <a:ext uri="{FF2B5EF4-FFF2-40B4-BE49-F238E27FC236}">
                <a16:creationId xmlns:a16="http://schemas.microsoft.com/office/drawing/2014/main" id="{BB18511C-CB57-3F1B-DF9C-EF45A1EA20B2}"/>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6" name="TextBox 2">
            <a:extLst>
              <a:ext uri="{FF2B5EF4-FFF2-40B4-BE49-F238E27FC236}">
                <a16:creationId xmlns:a16="http://schemas.microsoft.com/office/drawing/2014/main" id="{07DA2935-684E-59DC-B961-84C854D38249}"/>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5" name="Freeform 5"/>
          <p:cNvSpPr/>
          <p:nvPr/>
        </p:nvSpPr>
        <p:spPr>
          <a:xfrm>
            <a:off x="3174377" y="3170942"/>
            <a:ext cx="9479611" cy="6019553"/>
          </a:xfrm>
          <a:custGeom>
            <a:avLst/>
            <a:gdLst/>
            <a:ahLst/>
            <a:cxnLst/>
            <a:rect l="l" t="t" r="r" b="b"/>
            <a:pathLst>
              <a:path w="9479611" h="6019553">
                <a:moveTo>
                  <a:pt x="0" y="0"/>
                </a:moveTo>
                <a:lnTo>
                  <a:pt x="9479610" y="0"/>
                </a:lnTo>
                <a:lnTo>
                  <a:pt x="9479610" y="6019553"/>
                </a:lnTo>
                <a:lnTo>
                  <a:pt x="0" y="6019553"/>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7" name="TextBox 2">
            <a:extLst>
              <a:ext uri="{FF2B5EF4-FFF2-40B4-BE49-F238E27FC236}">
                <a16:creationId xmlns:a16="http://schemas.microsoft.com/office/drawing/2014/main" id="{EEB7EA99-6A57-F541-D73F-0FDAFE9877AF}"/>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5" name="Freeform 5"/>
          <p:cNvSpPr/>
          <p:nvPr/>
        </p:nvSpPr>
        <p:spPr>
          <a:xfrm>
            <a:off x="3174377" y="3170942"/>
            <a:ext cx="9479611" cy="6019553"/>
          </a:xfrm>
          <a:custGeom>
            <a:avLst/>
            <a:gdLst/>
            <a:ahLst/>
            <a:cxnLst/>
            <a:rect l="l" t="t" r="r" b="b"/>
            <a:pathLst>
              <a:path w="9479611" h="6019553">
                <a:moveTo>
                  <a:pt x="0" y="0"/>
                </a:moveTo>
                <a:lnTo>
                  <a:pt x="9479610" y="0"/>
                </a:lnTo>
                <a:lnTo>
                  <a:pt x="9479610" y="6019553"/>
                </a:lnTo>
                <a:lnTo>
                  <a:pt x="0" y="6019553"/>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6" name="Freeform 6"/>
          <p:cNvSpPr/>
          <p:nvPr/>
        </p:nvSpPr>
        <p:spPr>
          <a:xfrm>
            <a:off x="3874775" y="3748277"/>
            <a:ext cx="9621872" cy="6109889"/>
          </a:xfrm>
          <a:custGeom>
            <a:avLst/>
            <a:gdLst/>
            <a:ahLst/>
            <a:cxnLst/>
            <a:rect l="l" t="t" r="r" b="b"/>
            <a:pathLst>
              <a:path w="9621872" h="6109889">
                <a:moveTo>
                  <a:pt x="0" y="0"/>
                </a:moveTo>
                <a:lnTo>
                  <a:pt x="9621872" y="0"/>
                </a:lnTo>
                <a:lnTo>
                  <a:pt x="9621872" y="6109889"/>
                </a:lnTo>
                <a:lnTo>
                  <a:pt x="0" y="6109889"/>
                </a:lnTo>
                <a:lnTo>
                  <a:pt x="0" y="0"/>
                </a:lnTo>
                <a:close/>
              </a:path>
            </a:pathLst>
          </a:custGeom>
          <a:blipFill>
            <a:blip r:embed="rId7"/>
            <a:stretch>
              <a:fillRect/>
            </a:stretch>
          </a:blipFill>
        </p:spPr>
        <p:txBody>
          <a:bodyPr/>
          <a:lstStyle/>
          <a:p>
            <a:endParaRPr lang="en-US" dirty="0">
              <a:latin typeface="Arial" panose="020B0604020202020204" pitchFamily="34" charset="0"/>
            </a:endParaRPr>
          </a:p>
        </p:txBody>
      </p:sp>
      <p:sp>
        <p:nvSpPr>
          <p:cNvPr id="8" name="TextBox 2">
            <a:extLst>
              <a:ext uri="{FF2B5EF4-FFF2-40B4-BE49-F238E27FC236}">
                <a16:creationId xmlns:a16="http://schemas.microsoft.com/office/drawing/2014/main" id="{7CB44F80-EEB2-69BF-75D0-D37F899C2025}"/>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5" name="Freeform 5"/>
          <p:cNvSpPr/>
          <p:nvPr/>
        </p:nvSpPr>
        <p:spPr>
          <a:xfrm>
            <a:off x="3174377" y="3170942"/>
            <a:ext cx="9479611" cy="6019553"/>
          </a:xfrm>
          <a:custGeom>
            <a:avLst/>
            <a:gdLst/>
            <a:ahLst/>
            <a:cxnLst/>
            <a:rect l="l" t="t" r="r" b="b"/>
            <a:pathLst>
              <a:path w="9479611" h="6019553">
                <a:moveTo>
                  <a:pt x="0" y="0"/>
                </a:moveTo>
                <a:lnTo>
                  <a:pt x="9479610" y="0"/>
                </a:lnTo>
                <a:lnTo>
                  <a:pt x="9479610" y="6019553"/>
                </a:lnTo>
                <a:lnTo>
                  <a:pt x="0" y="6019553"/>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6" name="Freeform 6"/>
          <p:cNvSpPr/>
          <p:nvPr/>
        </p:nvSpPr>
        <p:spPr>
          <a:xfrm>
            <a:off x="3874775" y="3748277"/>
            <a:ext cx="9621872" cy="6109889"/>
          </a:xfrm>
          <a:custGeom>
            <a:avLst/>
            <a:gdLst/>
            <a:ahLst/>
            <a:cxnLst/>
            <a:rect l="l" t="t" r="r" b="b"/>
            <a:pathLst>
              <a:path w="9621872" h="6109889">
                <a:moveTo>
                  <a:pt x="0" y="0"/>
                </a:moveTo>
                <a:lnTo>
                  <a:pt x="9621872" y="0"/>
                </a:lnTo>
                <a:lnTo>
                  <a:pt x="9621872" y="6109889"/>
                </a:lnTo>
                <a:lnTo>
                  <a:pt x="0" y="6109889"/>
                </a:lnTo>
                <a:lnTo>
                  <a:pt x="0" y="0"/>
                </a:lnTo>
                <a:close/>
              </a:path>
            </a:pathLst>
          </a:custGeom>
          <a:blipFill>
            <a:blip r:embed="rId7"/>
            <a:stretch>
              <a:fillRect/>
            </a:stretch>
          </a:blipFill>
        </p:spPr>
        <p:txBody>
          <a:bodyPr/>
          <a:lstStyle/>
          <a:p>
            <a:endParaRPr lang="en-US" dirty="0">
              <a:latin typeface="Arial" panose="020B0604020202020204" pitchFamily="34" charset="0"/>
            </a:endParaRPr>
          </a:p>
        </p:txBody>
      </p:sp>
      <p:sp>
        <p:nvSpPr>
          <p:cNvPr id="7" name="Freeform 7"/>
          <p:cNvSpPr/>
          <p:nvPr/>
        </p:nvSpPr>
        <p:spPr>
          <a:xfrm>
            <a:off x="4756261" y="4499852"/>
            <a:ext cx="8972323" cy="5787148"/>
          </a:xfrm>
          <a:custGeom>
            <a:avLst/>
            <a:gdLst/>
            <a:ahLst/>
            <a:cxnLst/>
            <a:rect l="l" t="t" r="r" b="b"/>
            <a:pathLst>
              <a:path w="8972323" h="5787148">
                <a:moveTo>
                  <a:pt x="0" y="0"/>
                </a:moveTo>
                <a:lnTo>
                  <a:pt x="8972323" y="0"/>
                </a:lnTo>
                <a:lnTo>
                  <a:pt x="8972323" y="5787148"/>
                </a:lnTo>
                <a:lnTo>
                  <a:pt x="0" y="5787148"/>
                </a:lnTo>
                <a:lnTo>
                  <a:pt x="0" y="0"/>
                </a:lnTo>
                <a:close/>
              </a:path>
            </a:pathLst>
          </a:custGeom>
          <a:blipFill>
            <a:blip r:embed="rId8"/>
            <a:stretch>
              <a:fillRect/>
            </a:stretch>
          </a:blipFill>
        </p:spPr>
        <p:txBody>
          <a:bodyPr/>
          <a:lstStyle/>
          <a:p>
            <a:endParaRPr lang="en-US" dirty="0">
              <a:latin typeface="Arial" panose="020B0604020202020204" pitchFamily="34" charset="0"/>
            </a:endParaRPr>
          </a:p>
        </p:txBody>
      </p:sp>
      <p:sp>
        <p:nvSpPr>
          <p:cNvPr id="9" name="TextBox 2">
            <a:extLst>
              <a:ext uri="{FF2B5EF4-FFF2-40B4-BE49-F238E27FC236}">
                <a16:creationId xmlns:a16="http://schemas.microsoft.com/office/drawing/2014/main" id="{E5DF099F-7197-9446-DD9E-E369A3660DA9}"/>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5" name="Freeform 5"/>
          <p:cNvSpPr/>
          <p:nvPr/>
        </p:nvSpPr>
        <p:spPr>
          <a:xfrm>
            <a:off x="3174377" y="3170942"/>
            <a:ext cx="9479611" cy="6019553"/>
          </a:xfrm>
          <a:custGeom>
            <a:avLst/>
            <a:gdLst/>
            <a:ahLst/>
            <a:cxnLst/>
            <a:rect l="l" t="t" r="r" b="b"/>
            <a:pathLst>
              <a:path w="9479611" h="6019553">
                <a:moveTo>
                  <a:pt x="0" y="0"/>
                </a:moveTo>
                <a:lnTo>
                  <a:pt x="9479610" y="0"/>
                </a:lnTo>
                <a:lnTo>
                  <a:pt x="9479610" y="6019553"/>
                </a:lnTo>
                <a:lnTo>
                  <a:pt x="0" y="6019553"/>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6" name="Freeform 6"/>
          <p:cNvSpPr/>
          <p:nvPr/>
        </p:nvSpPr>
        <p:spPr>
          <a:xfrm>
            <a:off x="3874775" y="3748277"/>
            <a:ext cx="9621872" cy="6109889"/>
          </a:xfrm>
          <a:custGeom>
            <a:avLst/>
            <a:gdLst/>
            <a:ahLst/>
            <a:cxnLst/>
            <a:rect l="l" t="t" r="r" b="b"/>
            <a:pathLst>
              <a:path w="9621872" h="6109889">
                <a:moveTo>
                  <a:pt x="0" y="0"/>
                </a:moveTo>
                <a:lnTo>
                  <a:pt x="9621872" y="0"/>
                </a:lnTo>
                <a:lnTo>
                  <a:pt x="9621872" y="6109889"/>
                </a:lnTo>
                <a:lnTo>
                  <a:pt x="0" y="6109889"/>
                </a:lnTo>
                <a:lnTo>
                  <a:pt x="0" y="0"/>
                </a:lnTo>
                <a:close/>
              </a:path>
            </a:pathLst>
          </a:custGeom>
          <a:blipFill>
            <a:blip r:embed="rId7"/>
            <a:stretch>
              <a:fillRect/>
            </a:stretch>
          </a:blipFill>
        </p:spPr>
        <p:txBody>
          <a:bodyPr/>
          <a:lstStyle/>
          <a:p>
            <a:endParaRPr lang="en-US" dirty="0">
              <a:latin typeface="Arial" panose="020B0604020202020204" pitchFamily="34" charset="0"/>
            </a:endParaRPr>
          </a:p>
        </p:txBody>
      </p:sp>
      <p:sp>
        <p:nvSpPr>
          <p:cNvPr id="7" name="Freeform 7"/>
          <p:cNvSpPr/>
          <p:nvPr/>
        </p:nvSpPr>
        <p:spPr>
          <a:xfrm>
            <a:off x="4756261" y="4499852"/>
            <a:ext cx="8972323" cy="5787148"/>
          </a:xfrm>
          <a:custGeom>
            <a:avLst/>
            <a:gdLst/>
            <a:ahLst/>
            <a:cxnLst/>
            <a:rect l="l" t="t" r="r" b="b"/>
            <a:pathLst>
              <a:path w="8972323" h="5787148">
                <a:moveTo>
                  <a:pt x="0" y="0"/>
                </a:moveTo>
                <a:lnTo>
                  <a:pt x="8972323" y="0"/>
                </a:lnTo>
                <a:lnTo>
                  <a:pt x="8972323" y="5787148"/>
                </a:lnTo>
                <a:lnTo>
                  <a:pt x="0" y="5787148"/>
                </a:lnTo>
                <a:lnTo>
                  <a:pt x="0" y="0"/>
                </a:lnTo>
                <a:close/>
              </a:path>
            </a:pathLst>
          </a:custGeom>
          <a:blipFill>
            <a:blip r:embed="rId8"/>
            <a:stretch>
              <a:fillRect/>
            </a:stretch>
          </a:blipFill>
        </p:spPr>
        <p:txBody>
          <a:bodyPr/>
          <a:lstStyle/>
          <a:p>
            <a:endParaRPr lang="en-US" dirty="0">
              <a:latin typeface="Arial" panose="020B0604020202020204" pitchFamily="34" charset="0"/>
            </a:endParaRPr>
          </a:p>
        </p:txBody>
      </p:sp>
      <p:sp>
        <p:nvSpPr>
          <p:cNvPr id="9" name="Freeform 9"/>
          <p:cNvSpPr/>
          <p:nvPr/>
        </p:nvSpPr>
        <p:spPr>
          <a:xfrm>
            <a:off x="5571175" y="4089222"/>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9"/>
            <a:stretch>
              <a:fillRect/>
            </a:stretch>
          </a:blipFill>
        </p:spPr>
        <p:txBody>
          <a:bodyPr/>
          <a:lstStyle/>
          <a:p>
            <a:endParaRPr lang="en-US" dirty="0">
              <a:latin typeface="Arial" panose="020B0604020202020204" pitchFamily="34" charset="0"/>
            </a:endParaRPr>
          </a:p>
        </p:txBody>
      </p:sp>
      <p:sp>
        <p:nvSpPr>
          <p:cNvPr id="10" name="TextBox 2">
            <a:extLst>
              <a:ext uri="{FF2B5EF4-FFF2-40B4-BE49-F238E27FC236}">
                <a16:creationId xmlns:a16="http://schemas.microsoft.com/office/drawing/2014/main" id="{BEAF3891-B229-EDC1-1A45-72BC0CBDD275}"/>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1379573"/>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p:cNvSpPr/>
          <p:nvPr/>
        </p:nvSpPr>
        <p:spPr>
          <a:xfrm>
            <a:off x="1932504" y="2020334"/>
            <a:ext cx="9678288" cy="6145713"/>
          </a:xfrm>
          <a:custGeom>
            <a:avLst/>
            <a:gdLst/>
            <a:ahLst/>
            <a:cxnLst/>
            <a:rect l="l" t="t" r="r" b="b"/>
            <a:pathLst>
              <a:path w="9678288" h="6145713">
                <a:moveTo>
                  <a:pt x="0" y="0"/>
                </a:moveTo>
                <a:lnTo>
                  <a:pt x="9678289" y="0"/>
                </a:lnTo>
                <a:lnTo>
                  <a:pt x="9678289" y="6145713"/>
                </a:lnTo>
                <a:lnTo>
                  <a:pt x="0" y="6145713"/>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4" name="Freeform 4"/>
          <p:cNvSpPr/>
          <p:nvPr/>
        </p:nvSpPr>
        <p:spPr>
          <a:xfrm>
            <a:off x="2379662" y="2523628"/>
            <a:ext cx="9863933" cy="6263597"/>
          </a:xfrm>
          <a:custGeom>
            <a:avLst/>
            <a:gdLst/>
            <a:ahLst/>
            <a:cxnLst/>
            <a:rect l="l" t="t" r="r" b="b"/>
            <a:pathLst>
              <a:path w="9863933" h="6263597">
                <a:moveTo>
                  <a:pt x="0" y="0"/>
                </a:moveTo>
                <a:lnTo>
                  <a:pt x="9863932" y="0"/>
                </a:lnTo>
                <a:lnTo>
                  <a:pt x="9863932" y="6263597"/>
                </a:lnTo>
                <a:lnTo>
                  <a:pt x="0" y="6263597"/>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5" name="Freeform 5"/>
          <p:cNvSpPr/>
          <p:nvPr/>
        </p:nvSpPr>
        <p:spPr>
          <a:xfrm>
            <a:off x="3174377" y="3170942"/>
            <a:ext cx="9479611" cy="6019553"/>
          </a:xfrm>
          <a:custGeom>
            <a:avLst/>
            <a:gdLst/>
            <a:ahLst/>
            <a:cxnLst/>
            <a:rect l="l" t="t" r="r" b="b"/>
            <a:pathLst>
              <a:path w="9479611" h="6019553">
                <a:moveTo>
                  <a:pt x="0" y="0"/>
                </a:moveTo>
                <a:lnTo>
                  <a:pt x="9479610" y="0"/>
                </a:lnTo>
                <a:lnTo>
                  <a:pt x="9479610" y="6019553"/>
                </a:lnTo>
                <a:lnTo>
                  <a:pt x="0" y="6019553"/>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6" name="Freeform 6"/>
          <p:cNvSpPr/>
          <p:nvPr/>
        </p:nvSpPr>
        <p:spPr>
          <a:xfrm>
            <a:off x="3874775" y="3748277"/>
            <a:ext cx="9621872" cy="6109889"/>
          </a:xfrm>
          <a:custGeom>
            <a:avLst/>
            <a:gdLst/>
            <a:ahLst/>
            <a:cxnLst/>
            <a:rect l="l" t="t" r="r" b="b"/>
            <a:pathLst>
              <a:path w="9621872" h="6109889">
                <a:moveTo>
                  <a:pt x="0" y="0"/>
                </a:moveTo>
                <a:lnTo>
                  <a:pt x="9621872" y="0"/>
                </a:lnTo>
                <a:lnTo>
                  <a:pt x="9621872" y="6109889"/>
                </a:lnTo>
                <a:lnTo>
                  <a:pt x="0" y="6109889"/>
                </a:lnTo>
                <a:lnTo>
                  <a:pt x="0" y="0"/>
                </a:lnTo>
                <a:close/>
              </a:path>
            </a:pathLst>
          </a:custGeom>
          <a:blipFill>
            <a:blip r:embed="rId7"/>
            <a:stretch>
              <a:fillRect/>
            </a:stretch>
          </a:blipFill>
        </p:spPr>
        <p:txBody>
          <a:bodyPr/>
          <a:lstStyle/>
          <a:p>
            <a:endParaRPr lang="en-US" dirty="0">
              <a:latin typeface="Arial" panose="020B0604020202020204" pitchFamily="34" charset="0"/>
            </a:endParaRPr>
          </a:p>
        </p:txBody>
      </p:sp>
      <p:sp>
        <p:nvSpPr>
          <p:cNvPr id="7" name="Freeform 7"/>
          <p:cNvSpPr/>
          <p:nvPr/>
        </p:nvSpPr>
        <p:spPr>
          <a:xfrm>
            <a:off x="4756261" y="4499852"/>
            <a:ext cx="8972323" cy="5787148"/>
          </a:xfrm>
          <a:custGeom>
            <a:avLst/>
            <a:gdLst/>
            <a:ahLst/>
            <a:cxnLst/>
            <a:rect l="l" t="t" r="r" b="b"/>
            <a:pathLst>
              <a:path w="8972323" h="5787148">
                <a:moveTo>
                  <a:pt x="0" y="0"/>
                </a:moveTo>
                <a:lnTo>
                  <a:pt x="8972323" y="0"/>
                </a:lnTo>
                <a:lnTo>
                  <a:pt x="8972323" y="5787148"/>
                </a:lnTo>
                <a:lnTo>
                  <a:pt x="0" y="5787148"/>
                </a:lnTo>
                <a:lnTo>
                  <a:pt x="0" y="0"/>
                </a:lnTo>
                <a:close/>
              </a:path>
            </a:pathLst>
          </a:custGeom>
          <a:blipFill>
            <a:blip r:embed="rId8"/>
            <a:stretch>
              <a:fillRect/>
            </a:stretch>
          </a:blipFill>
        </p:spPr>
        <p:txBody>
          <a:bodyPr/>
          <a:lstStyle/>
          <a:p>
            <a:endParaRPr lang="en-US" dirty="0">
              <a:latin typeface="Arial" panose="020B0604020202020204" pitchFamily="34" charset="0"/>
            </a:endParaRPr>
          </a:p>
        </p:txBody>
      </p:sp>
      <p:sp>
        <p:nvSpPr>
          <p:cNvPr id="9" name="Freeform 9"/>
          <p:cNvSpPr/>
          <p:nvPr/>
        </p:nvSpPr>
        <p:spPr>
          <a:xfrm>
            <a:off x="5571175" y="4089222"/>
            <a:ext cx="9084951" cy="5768944"/>
          </a:xfrm>
          <a:custGeom>
            <a:avLst/>
            <a:gdLst/>
            <a:ahLst/>
            <a:cxnLst/>
            <a:rect l="l" t="t" r="r" b="b"/>
            <a:pathLst>
              <a:path w="9084951" h="5768944">
                <a:moveTo>
                  <a:pt x="0" y="0"/>
                </a:moveTo>
                <a:lnTo>
                  <a:pt x="9084951" y="0"/>
                </a:lnTo>
                <a:lnTo>
                  <a:pt x="9084951" y="5768944"/>
                </a:lnTo>
                <a:lnTo>
                  <a:pt x="0" y="5768944"/>
                </a:lnTo>
                <a:lnTo>
                  <a:pt x="0" y="0"/>
                </a:lnTo>
                <a:close/>
              </a:path>
            </a:pathLst>
          </a:custGeom>
          <a:blipFill>
            <a:blip r:embed="rId9"/>
            <a:stretch>
              <a:fillRect/>
            </a:stretch>
          </a:blipFill>
        </p:spPr>
        <p:txBody>
          <a:bodyPr/>
          <a:lstStyle/>
          <a:p>
            <a:endParaRPr lang="en-US" dirty="0">
              <a:latin typeface="Arial" panose="020B0604020202020204" pitchFamily="34" charset="0"/>
            </a:endParaRPr>
          </a:p>
        </p:txBody>
      </p:sp>
      <p:sp>
        <p:nvSpPr>
          <p:cNvPr id="10" name="Freeform 10"/>
          <p:cNvSpPr/>
          <p:nvPr/>
        </p:nvSpPr>
        <p:spPr>
          <a:xfrm>
            <a:off x="6771649" y="4089222"/>
            <a:ext cx="9084951" cy="5768944"/>
          </a:xfrm>
          <a:custGeom>
            <a:avLst/>
            <a:gdLst/>
            <a:ahLst/>
            <a:cxnLst/>
            <a:rect l="l" t="t" r="r" b="b"/>
            <a:pathLst>
              <a:path w="9084951" h="5768944">
                <a:moveTo>
                  <a:pt x="0" y="0"/>
                </a:moveTo>
                <a:lnTo>
                  <a:pt x="9084950" y="0"/>
                </a:lnTo>
                <a:lnTo>
                  <a:pt x="9084950" y="5768944"/>
                </a:lnTo>
                <a:lnTo>
                  <a:pt x="0" y="5768944"/>
                </a:lnTo>
                <a:lnTo>
                  <a:pt x="0" y="0"/>
                </a:lnTo>
                <a:close/>
              </a:path>
            </a:pathLst>
          </a:custGeom>
          <a:blipFill>
            <a:blip r:embed="rId10"/>
            <a:stretch>
              <a:fillRect/>
            </a:stretch>
          </a:blipFill>
        </p:spPr>
        <p:txBody>
          <a:bodyPr/>
          <a:lstStyle/>
          <a:p>
            <a:endParaRPr lang="en-US" dirty="0">
              <a:latin typeface="Arial" panose="020B0604020202020204" pitchFamily="34" charset="0"/>
            </a:endParaRPr>
          </a:p>
        </p:txBody>
      </p:sp>
      <p:sp>
        <p:nvSpPr>
          <p:cNvPr id="11" name="TextBox 2">
            <a:extLst>
              <a:ext uri="{FF2B5EF4-FFF2-40B4-BE49-F238E27FC236}">
                <a16:creationId xmlns:a16="http://schemas.microsoft.com/office/drawing/2014/main" id="{2E8209BC-C938-952C-20E9-819EEA80D08E}"/>
              </a:ext>
            </a:extLst>
          </p:cNvPr>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Freeform 4"/>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5" name="Freeform 5"/>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6" name="Freeform 6"/>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7" name="Freeform 7"/>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9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A437F3-D414-457E-EF98-EA31DE656A8A}"/>
              </a:ext>
            </a:extLst>
          </p:cNvPr>
          <p:cNvSpPr txBox="1"/>
          <p:nvPr/>
        </p:nvSpPr>
        <p:spPr>
          <a:xfrm>
            <a:off x="2324100" y="3848100"/>
            <a:ext cx="13639800" cy="1810367"/>
          </a:xfrm>
          <a:prstGeom prst="rect">
            <a:avLst/>
          </a:prstGeom>
        </p:spPr>
        <p:txBody>
          <a:bodyPr wrap="square" lIns="0" tIns="0" rIns="0" bIns="0" rtlCol="0" anchor="t">
            <a:spAutoFit/>
          </a:bodyPr>
          <a:lstStyle/>
          <a:p>
            <a:pPr marL="561339" lvl="1" algn="ctr">
              <a:lnSpc>
                <a:spcPts val="7279"/>
              </a:lnSpc>
            </a:pPr>
            <a:r>
              <a:rPr lang="en-US" sz="5199" b="1" dirty="0">
                <a:solidFill>
                  <a:srgbClr val="000000"/>
                </a:solidFill>
                <a:latin typeface="Arial" panose="020B0604020202020204" pitchFamily="34" charset="0"/>
                <a:ea typeface="Canva Sans Bold"/>
                <a:cs typeface="Canva Sans Bold"/>
                <a:sym typeface="Canva Sans Bold"/>
              </a:rPr>
              <a:t>How does one study the threat models of Pakistani immigrants living in the 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grpSp>
        <p:nvGrpSpPr>
          <p:cNvPr id="9" name="Group 9"/>
          <p:cNvGrpSpPr/>
          <p:nvPr/>
        </p:nvGrpSpPr>
        <p:grpSpPr>
          <a:xfrm>
            <a:off x="11750476" y="8227010"/>
            <a:ext cx="3734519" cy="755295"/>
            <a:chOff x="0" y="0"/>
            <a:chExt cx="4979359" cy="1007060"/>
          </a:xfrm>
        </p:grpSpPr>
        <p:grpSp>
          <p:nvGrpSpPr>
            <p:cNvPr id="10" name="Group 10"/>
            <p:cNvGrpSpPr/>
            <p:nvPr/>
          </p:nvGrpSpPr>
          <p:grpSpPr>
            <a:xfrm>
              <a:off x="0" y="0"/>
              <a:ext cx="4979359" cy="1007060"/>
              <a:chOff x="0" y="0"/>
              <a:chExt cx="983577" cy="198926"/>
            </a:xfrm>
          </p:grpSpPr>
          <p:sp>
            <p:nvSpPr>
              <p:cNvPr id="11" name="Freeform 11"/>
              <p:cNvSpPr/>
              <p:nvPr/>
            </p:nvSpPr>
            <p:spPr>
              <a:xfrm>
                <a:off x="0" y="0"/>
                <a:ext cx="983577" cy="198926"/>
              </a:xfrm>
              <a:custGeom>
                <a:avLst/>
                <a:gdLst/>
                <a:ahLst/>
                <a:cxnLst/>
                <a:rect l="l" t="t" r="r" b="b"/>
                <a:pathLst>
                  <a:path w="983577" h="198926">
                    <a:moveTo>
                      <a:pt x="0" y="0"/>
                    </a:moveTo>
                    <a:lnTo>
                      <a:pt x="983577" y="0"/>
                    </a:lnTo>
                    <a:lnTo>
                      <a:pt x="983577" y="198926"/>
                    </a:lnTo>
                    <a:lnTo>
                      <a:pt x="0" y="198926"/>
                    </a:lnTo>
                    <a:close/>
                  </a:path>
                </a:pathLst>
              </a:custGeom>
              <a:solidFill>
                <a:srgbClr val="00225D"/>
              </a:solidFill>
              <a:ln w="38100" cap="sq">
                <a:solidFill>
                  <a:srgbClr val="000000"/>
                </a:solidFill>
                <a:prstDash val="solid"/>
                <a:miter/>
              </a:ln>
            </p:spPr>
            <p:txBody>
              <a:bodyPr/>
              <a:lstStyle/>
              <a:p>
                <a:endParaRPr lang="en-US" dirty="0">
                  <a:latin typeface="Arial" panose="020B0604020202020204" pitchFamily="34" charset="0"/>
                </a:endParaRPr>
              </a:p>
            </p:txBody>
          </p:sp>
          <p:sp>
            <p:nvSpPr>
              <p:cNvPr id="12" name="TextBox 12"/>
              <p:cNvSpPr txBox="1"/>
              <p:nvPr/>
            </p:nvSpPr>
            <p:spPr>
              <a:xfrm>
                <a:off x="0" y="-38100"/>
                <a:ext cx="983577" cy="237026"/>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p:cNvSpPr txBox="1"/>
            <p:nvPr/>
          </p:nvSpPr>
          <p:spPr>
            <a:xfrm>
              <a:off x="560237" y="62865"/>
              <a:ext cx="3858884" cy="840659"/>
            </a:xfrm>
            <a:prstGeom prst="rect">
              <a:avLst/>
            </a:prstGeom>
          </p:spPr>
          <p:txBody>
            <a:bodyPr lIns="0" tIns="0" rIns="0" bIns="0" rtlCol="0" anchor="t">
              <a:spAutoFit/>
            </a:bodyPr>
            <a:lstStyle/>
            <a:p>
              <a:pPr algn="ctr">
                <a:lnSpc>
                  <a:spcPts val="5157"/>
                </a:lnSpc>
              </a:pPr>
              <a:r>
                <a:rPr lang="en-US" sz="3683" dirty="0">
                  <a:solidFill>
                    <a:srgbClr val="EDEDED"/>
                  </a:solidFill>
                  <a:latin typeface="Arial" panose="020B0604020202020204" pitchFamily="34" charset="0"/>
                  <a:ea typeface="Canva Sans Bold"/>
                  <a:cs typeface="Canva Sans Bold"/>
                  <a:sym typeface="Canva Sans Bold"/>
                </a:rPr>
                <a:t>9200 </a:t>
              </a:r>
              <a:r>
                <a:rPr lang="en-US" sz="3600" dirty="0">
                  <a:solidFill>
                    <a:srgbClr val="EDEDED"/>
                  </a:solidFill>
                  <a:latin typeface="Arial" panose="020B0604020202020204" pitchFamily="34" charset="0"/>
                  <a:ea typeface="Canva Sans Bold"/>
                  <a:cs typeface="Canva Sans Bold"/>
                  <a:sym typeface="Canva Sans Bold"/>
                </a:rPr>
                <a:t>papers</a:t>
              </a:r>
              <a:endParaRPr lang="en-US" sz="3683" dirty="0">
                <a:solidFill>
                  <a:srgbClr val="EDEDED"/>
                </a:solidFill>
                <a:latin typeface="Arial" panose="020B0604020202020204" pitchFamily="34" charset="0"/>
                <a:ea typeface="Canva Sans Bold"/>
                <a:cs typeface="Canva Sans Bold"/>
                <a:sym typeface="Canva Sans Bold"/>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9" name="TextBox 9"/>
          <p:cNvSpPr txBox="1"/>
          <p:nvPr/>
        </p:nvSpPr>
        <p:spPr>
          <a:xfrm>
            <a:off x="608104" y="460241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a:t>
            </a:r>
            <a:r>
              <a:rPr lang="en-US" sz="4022" dirty="0">
                <a:solidFill>
                  <a:srgbClr val="000000"/>
                </a:solidFill>
                <a:latin typeface="Arial" panose="020B0604020202020204" pitchFamily="34" charset="0"/>
                <a:ea typeface="Canva Sans"/>
                <a:cs typeface="Arial" panose="020B0604020202020204" pitchFamily="34" charset="0"/>
                <a:sym typeface="Canva Sans"/>
              </a:rPr>
              <a:t>: Review titles, abstracts to determine relevance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grpSp>
        <p:nvGrpSpPr>
          <p:cNvPr id="9" name="Group 9"/>
          <p:cNvGrpSpPr/>
          <p:nvPr/>
        </p:nvGrpSpPr>
        <p:grpSpPr>
          <a:xfrm>
            <a:off x="11750476" y="8227010"/>
            <a:ext cx="3734519" cy="755295"/>
            <a:chOff x="0" y="0"/>
            <a:chExt cx="4979359" cy="1007060"/>
          </a:xfrm>
        </p:grpSpPr>
        <p:grpSp>
          <p:nvGrpSpPr>
            <p:cNvPr id="10" name="Group 10"/>
            <p:cNvGrpSpPr/>
            <p:nvPr/>
          </p:nvGrpSpPr>
          <p:grpSpPr>
            <a:xfrm>
              <a:off x="0" y="0"/>
              <a:ext cx="4979359" cy="1007060"/>
              <a:chOff x="0" y="0"/>
              <a:chExt cx="983577" cy="198926"/>
            </a:xfrm>
          </p:grpSpPr>
          <p:sp>
            <p:nvSpPr>
              <p:cNvPr id="11" name="Freeform 11"/>
              <p:cNvSpPr/>
              <p:nvPr/>
            </p:nvSpPr>
            <p:spPr>
              <a:xfrm>
                <a:off x="0" y="0"/>
                <a:ext cx="983577" cy="198926"/>
              </a:xfrm>
              <a:custGeom>
                <a:avLst/>
                <a:gdLst/>
                <a:ahLst/>
                <a:cxnLst/>
                <a:rect l="l" t="t" r="r" b="b"/>
                <a:pathLst>
                  <a:path w="983577" h="198926">
                    <a:moveTo>
                      <a:pt x="0" y="0"/>
                    </a:moveTo>
                    <a:lnTo>
                      <a:pt x="983577" y="0"/>
                    </a:lnTo>
                    <a:lnTo>
                      <a:pt x="983577" y="198926"/>
                    </a:lnTo>
                    <a:lnTo>
                      <a:pt x="0" y="198926"/>
                    </a:lnTo>
                    <a:close/>
                  </a:path>
                </a:pathLst>
              </a:custGeom>
              <a:solidFill>
                <a:srgbClr val="00225D"/>
              </a:solidFill>
              <a:ln w="38100" cap="sq">
                <a:solidFill>
                  <a:srgbClr val="000000"/>
                </a:solidFill>
                <a:prstDash val="solid"/>
                <a:miter/>
              </a:ln>
            </p:spPr>
            <p:txBody>
              <a:bodyPr/>
              <a:lstStyle/>
              <a:p>
                <a:endParaRPr lang="en-US" dirty="0">
                  <a:latin typeface="Arial" panose="020B0604020202020204" pitchFamily="34" charset="0"/>
                </a:endParaRPr>
              </a:p>
            </p:txBody>
          </p:sp>
          <p:sp>
            <p:nvSpPr>
              <p:cNvPr id="12" name="TextBox 12"/>
              <p:cNvSpPr txBox="1"/>
              <p:nvPr/>
            </p:nvSpPr>
            <p:spPr>
              <a:xfrm>
                <a:off x="0" y="-38100"/>
                <a:ext cx="983577" cy="237026"/>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p:cNvSpPr txBox="1"/>
            <p:nvPr/>
          </p:nvSpPr>
          <p:spPr>
            <a:xfrm>
              <a:off x="560237" y="62865"/>
              <a:ext cx="3858884" cy="840659"/>
            </a:xfrm>
            <a:prstGeom prst="rect">
              <a:avLst/>
            </a:prstGeom>
          </p:spPr>
          <p:txBody>
            <a:bodyPr lIns="0" tIns="0" rIns="0" bIns="0" rtlCol="0" anchor="t">
              <a:spAutoFit/>
            </a:bodyPr>
            <a:lstStyle/>
            <a:p>
              <a:pPr algn="ctr">
                <a:lnSpc>
                  <a:spcPts val="5157"/>
                </a:lnSpc>
              </a:pPr>
              <a:r>
                <a:rPr lang="en-US" sz="3683" dirty="0">
                  <a:solidFill>
                    <a:srgbClr val="EDEDED"/>
                  </a:solidFill>
                  <a:latin typeface="Arial" panose="020B0604020202020204" pitchFamily="34" charset="0"/>
                  <a:ea typeface="Canva Sans Bold"/>
                  <a:cs typeface="Canva Sans Bold"/>
                  <a:sym typeface="Canva Sans Bold"/>
                </a:rPr>
                <a:t>165 papers</a:t>
              </a:r>
            </a:p>
          </p:txBody>
        </p:sp>
      </p:grpSp>
      <p:sp>
        <p:nvSpPr>
          <p:cNvPr id="14" name="TextBox 14"/>
          <p:cNvSpPr txBox="1"/>
          <p:nvPr/>
        </p:nvSpPr>
        <p:spPr>
          <a:xfrm>
            <a:off x="608104" y="460241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a:t>
            </a:r>
            <a:r>
              <a:rPr lang="en-US" sz="4022" dirty="0">
                <a:solidFill>
                  <a:srgbClr val="000000"/>
                </a:solidFill>
                <a:latin typeface="Arial" panose="020B0604020202020204" pitchFamily="34" charset="0"/>
                <a:ea typeface="Canva Sans"/>
                <a:cs typeface="Arial" panose="020B0604020202020204" pitchFamily="34" charset="0"/>
                <a:sym typeface="Canva Sans"/>
              </a:rPr>
              <a:t>: Review titles, abstracts to determine relevance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23623"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9" name="TextBox 9"/>
          <p:cNvSpPr txBox="1"/>
          <p:nvPr/>
        </p:nvSpPr>
        <p:spPr>
          <a:xfrm>
            <a:off x="608104" y="460241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a:t>
            </a:r>
            <a:r>
              <a:rPr lang="en-US" sz="4022" dirty="0">
                <a:solidFill>
                  <a:srgbClr val="000000"/>
                </a:solidFill>
                <a:latin typeface="Arial" panose="020B0604020202020204" pitchFamily="34" charset="0"/>
                <a:ea typeface="Canva Sans"/>
                <a:cs typeface="Arial" panose="020B0604020202020204" pitchFamily="34" charset="0"/>
                <a:sym typeface="Canva Sans"/>
              </a:rPr>
              <a:t>: Review titles, abstracts to determine relevance</a:t>
            </a:r>
          </a:p>
        </p:txBody>
      </p:sp>
      <p:sp>
        <p:nvSpPr>
          <p:cNvPr id="10" name="TextBox 10"/>
          <p:cNvSpPr txBox="1"/>
          <p:nvPr/>
        </p:nvSpPr>
        <p:spPr>
          <a:xfrm>
            <a:off x="608104" y="6367146"/>
            <a:ext cx="9462535" cy="3555436"/>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III</a:t>
            </a:r>
            <a:r>
              <a:rPr lang="en-US" sz="4022" dirty="0">
                <a:solidFill>
                  <a:srgbClr val="000000"/>
                </a:solidFill>
                <a:latin typeface="Arial" panose="020B0604020202020204" pitchFamily="34" charset="0"/>
                <a:ea typeface="Canva Sans"/>
                <a:cs typeface="Arial" panose="020B0604020202020204" pitchFamily="34" charset="0"/>
                <a:sym typeface="Canva Sans"/>
              </a:rPr>
              <a:t>: Check against inclusion criteria:</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Primary purpose: threat modeling</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Threats to people</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Perceived by people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14098"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grpSp>
        <p:nvGrpSpPr>
          <p:cNvPr id="9" name="Group 9"/>
          <p:cNvGrpSpPr/>
          <p:nvPr/>
        </p:nvGrpSpPr>
        <p:grpSpPr>
          <a:xfrm>
            <a:off x="11750476" y="8227010"/>
            <a:ext cx="3734519" cy="755295"/>
            <a:chOff x="0" y="0"/>
            <a:chExt cx="4979359" cy="1007060"/>
          </a:xfrm>
        </p:grpSpPr>
        <p:grpSp>
          <p:nvGrpSpPr>
            <p:cNvPr id="10" name="Group 10"/>
            <p:cNvGrpSpPr/>
            <p:nvPr/>
          </p:nvGrpSpPr>
          <p:grpSpPr>
            <a:xfrm>
              <a:off x="0" y="0"/>
              <a:ext cx="4979359" cy="1007060"/>
              <a:chOff x="0" y="0"/>
              <a:chExt cx="983577" cy="198926"/>
            </a:xfrm>
          </p:grpSpPr>
          <p:sp>
            <p:nvSpPr>
              <p:cNvPr id="11" name="Freeform 11"/>
              <p:cNvSpPr/>
              <p:nvPr/>
            </p:nvSpPr>
            <p:spPr>
              <a:xfrm>
                <a:off x="0" y="0"/>
                <a:ext cx="983577" cy="198926"/>
              </a:xfrm>
              <a:custGeom>
                <a:avLst/>
                <a:gdLst/>
                <a:ahLst/>
                <a:cxnLst/>
                <a:rect l="l" t="t" r="r" b="b"/>
                <a:pathLst>
                  <a:path w="983577" h="198926">
                    <a:moveTo>
                      <a:pt x="0" y="0"/>
                    </a:moveTo>
                    <a:lnTo>
                      <a:pt x="983577" y="0"/>
                    </a:lnTo>
                    <a:lnTo>
                      <a:pt x="983577" y="198926"/>
                    </a:lnTo>
                    <a:lnTo>
                      <a:pt x="0" y="198926"/>
                    </a:lnTo>
                    <a:close/>
                  </a:path>
                </a:pathLst>
              </a:custGeom>
              <a:solidFill>
                <a:srgbClr val="00225D"/>
              </a:solidFill>
              <a:ln cap="sq">
                <a:noFill/>
                <a:prstDash val="solid"/>
                <a:miter/>
              </a:ln>
            </p:spPr>
            <p:txBody>
              <a:bodyPr/>
              <a:lstStyle/>
              <a:p>
                <a:endParaRPr lang="en-US" dirty="0">
                  <a:latin typeface="Arial" panose="020B0604020202020204" pitchFamily="34" charset="0"/>
                </a:endParaRPr>
              </a:p>
            </p:txBody>
          </p:sp>
          <p:sp>
            <p:nvSpPr>
              <p:cNvPr id="12" name="TextBox 12"/>
              <p:cNvSpPr txBox="1"/>
              <p:nvPr/>
            </p:nvSpPr>
            <p:spPr>
              <a:xfrm>
                <a:off x="0" y="-38100"/>
                <a:ext cx="983577" cy="237026"/>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p:cNvSpPr txBox="1"/>
            <p:nvPr/>
          </p:nvSpPr>
          <p:spPr>
            <a:xfrm>
              <a:off x="560237" y="62865"/>
              <a:ext cx="3858884" cy="840659"/>
            </a:xfrm>
            <a:prstGeom prst="rect">
              <a:avLst/>
            </a:prstGeom>
          </p:spPr>
          <p:txBody>
            <a:bodyPr lIns="0" tIns="0" rIns="0" bIns="0" rtlCol="0" anchor="t">
              <a:spAutoFit/>
            </a:bodyPr>
            <a:lstStyle/>
            <a:p>
              <a:pPr algn="ctr">
                <a:lnSpc>
                  <a:spcPts val="5157"/>
                </a:lnSpc>
              </a:pPr>
              <a:r>
                <a:rPr lang="en-US" sz="3683" dirty="0">
                  <a:solidFill>
                    <a:srgbClr val="EDEDED"/>
                  </a:solidFill>
                  <a:latin typeface="Arial" panose="020B0604020202020204" pitchFamily="34" charset="0"/>
                  <a:ea typeface="Canva Sans Bold"/>
                  <a:cs typeface="Canva Sans Bold"/>
                  <a:sym typeface="Canva Sans Bold"/>
                </a:rPr>
                <a:t>78 papers</a:t>
              </a:r>
            </a:p>
          </p:txBody>
        </p:sp>
      </p:grpSp>
      <p:sp>
        <p:nvSpPr>
          <p:cNvPr id="14" name="TextBox 14"/>
          <p:cNvSpPr txBox="1"/>
          <p:nvPr/>
        </p:nvSpPr>
        <p:spPr>
          <a:xfrm>
            <a:off x="608104" y="460241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a:t>
            </a:r>
            <a:r>
              <a:rPr lang="en-US" sz="4022" dirty="0">
                <a:solidFill>
                  <a:srgbClr val="000000"/>
                </a:solidFill>
                <a:latin typeface="Arial" panose="020B0604020202020204" pitchFamily="34" charset="0"/>
                <a:ea typeface="Canva Sans"/>
                <a:cs typeface="Arial" panose="020B0604020202020204" pitchFamily="34" charset="0"/>
                <a:sym typeface="Canva Sans"/>
              </a:rPr>
              <a:t>: Review titles, abstracts to determine relevance</a:t>
            </a:r>
          </a:p>
        </p:txBody>
      </p:sp>
      <p:sp>
        <p:nvSpPr>
          <p:cNvPr id="15" name="TextBox 15"/>
          <p:cNvSpPr txBox="1"/>
          <p:nvPr/>
        </p:nvSpPr>
        <p:spPr>
          <a:xfrm>
            <a:off x="608104" y="6367146"/>
            <a:ext cx="9462535" cy="3555436"/>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III</a:t>
            </a:r>
            <a:r>
              <a:rPr lang="en-US" sz="4022" dirty="0">
                <a:solidFill>
                  <a:srgbClr val="000000"/>
                </a:solidFill>
                <a:latin typeface="Arial" panose="020B0604020202020204" pitchFamily="34" charset="0"/>
                <a:ea typeface="Canva Sans"/>
                <a:cs typeface="Arial" panose="020B0604020202020204" pitchFamily="34" charset="0"/>
                <a:sym typeface="Canva Sans"/>
              </a:rPr>
              <a:t>: Check against inclusion criteria:</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Primary purpose: threat modeling</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Threats to people</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Perceived by people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Data Collection and Analysis</a:t>
            </a:r>
          </a:p>
        </p:txBody>
      </p:sp>
      <p:sp>
        <p:nvSpPr>
          <p:cNvPr id="3" name="TextBox 3"/>
          <p:cNvSpPr txBox="1"/>
          <p:nvPr/>
        </p:nvSpPr>
        <p:spPr>
          <a:xfrm>
            <a:off x="608104" y="1510488"/>
            <a:ext cx="16980695" cy="787471"/>
          </a:xfrm>
          <a:prstGeom prst="rect">
            <a:avLst/>
          </a:prstGeom>
        </p:spPr>
        <p:txBody>
          <a:bodyPr lIns="0" tIns="0" rIns="0" bIns="0" rtlCol="0" anchor="t">
            <a:spAutoFit/>
          </a:bodyPr>
          <a:lstStyle/>
          <a:p>
            <a:pPr algn="l">
              <a:lnSpc>
                <a:spcPts val="6471"/>
              </a:lnSpc>
            </a:pPr>
            <a:r>
              <a:rPr lang="en-US" sz="4622" dirty="0">
                <a:solidFill>
                  <a:srgbClr val="000000"/>
                </a:solidFill>
                <a:latin typeface="Arial" panose="020B0604020202020204" pitchFamily="34" charset="0"/>
                <a:ea typeface="Canva Sans"/>
                <a:cs typeface="Arial" panose="020B0604020202020204" pitchFamily="34" charset="0"/>
                <a:sym typeface="Canva Sans"/>
              </a:rPr>
              <a:t>Collected security, privacy, and HCI papers from 2018-2023 </a:t>
            </a:r>
          </a:p>
        </p:txBody>
      </p:sp>
      <p:sp>
        <p:nvSpPr>
          <p:cNvPr id="4" name="TextBox 4"/>
          <p:cNvSpPr txBox="1"/>
          <p:nvPr/>
        </p:nvSpPr>
        <p:spPr>
          <a:xfrm>
            <a:off x="608104" y="283506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a:t>
            </a:r>
            <a:r>
              <a:rPr lang="en-US" sz="4022" dirty="0">
                <a:solidFill>
                  <a:srgbClr val="000000"/>
                </a:solidFill>
                <a:latin typeface="Arial" panose="020B0604020202020204" pitchFamily="34" charset="0"/>
                <a:ea typeface="Canva Sans"/>
                <a:cs typeface="Arial" panose="020B0604020202020204" pitchFamily="34" charset="0"/>
                <a:sym typeface="Canva Sans"/>
              </a:rPr>
              <a:t>: Collect titles, abstracts, publication date and link</a:t>
            </a:r>
          </a:p>
        </p:txBody>
      </p:sp>
      <p:sp>
        <p:nvSpPr>
          <p:cNvPr id="5" name="Freeform 5"/>
          <p:cNvSpPr/>
          <p:nvPr/>
        </p:nvSpPr>
        <p:spPr>
          <a:xfrm>
            <a:off x="10768209" y="2584116"/>
            <a:ext cx="5668123" cy="6870186"/>
          </a:xfrm>
          <a:custGeom>
            <a:avLst/>
            <a:gdLst/>
            <a:ahLst/>
            <a:cxnLst/>
            <a:rect l="l" t="t" r="r" b="b"/>
            <a:pathLst>
              <a:path w="5668123" h="6870186">
                <a:moveTo>
                  <a:pt x="0" y="0"/>
                </a:moveTo>
                <a:lnTo>
                  <a:pt x="5668123" y="0"/>
                </a:lnTo>
                <a:lnTo>
                  <a:pt x="5668123" y="6870186"/>
                </a:lnTo>
                <a:lnTo>
                  <a:pt x="0" y="6870186"/>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6" name="Freeform 6"/>
          <p:cNvSpPr/>
          <p:nvPr/>
        </p:nvSpPr>
        <p:spPr>
          <a:xfrm rot="-610901">
            <a:off x="10114098" y="2601099"/>
            <a:ext cx="5424017" cy="6827245"/>
          </a:xfrm>
          <a:custGeom>
            <a:avLst/>
            <a:gdLst/>
            <a:ahLst/>
            <a:cxnLst/>
            <a:rect l="l" t="t" r="r" b="b"/>
            <a:pathLst>
              <a:path w="5424017" h="6827245">
                <a:moveTo>
                  <a:pt x="0" y="0"/>
                </a:moveTo>
                <a:lnTo>
                  <a:pt x="5424017" y="0"/>
                </a:lnTo>
                <a:lnTo>
                  <a:pt x="5424017" y="6827245"/>
                </a:lnTo>
                <a:lnTo>
                  <a:pt x="0" y="6827245"/>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7" name="Freeform 7"/>
          <p:cNvSpPr/>
          <p:nvPr/>
        </p:nvSpPr>
        <p:spPr>
          <a:xfrm rot="316353">
            <a:off x="11472981" y="2818213"/>
            <a:ext cx="5480932" cy="6898885"/>
          </a:xfrm>
          <a:custGeom>
            <a:avLst/>
            <a:gdLst/>
            <a:ahLst/>
            <a:cxnLst/>
            <a:rect l="l" t="t" r="r" b="b"/>
            <a:pathLst>
              <a:path w="5480932" h="6898885">
                <a:moveTo>
                  <a:pt x="0" y="0"/>
                </a:moveTo>
                <a:lnTo>
                  <a:pt x="5480932" y="0"/>
                </a:lnTo>
                <a:lnTo>
                  <a:pt x="5480932" y="6898885"/>
                </a:lnTo>
                <a:lnTo>
                  <a:pt x="0" y="6898885"/>
                </a:lnTo>
                <a:lnTo>
                  <a:pt x="0" y="0"/>
                </a:lnTo>
                <a:close/>
              </a:path>
            </a:pathLst>
          </a:custGeom>
          <a:blipFill>
            <a:blip r:embed="rId5"/>
            <a:stretch>
              <a:fillRect/>
            </a:stretch>
          </a:blipFill>
        </p:spPr>
        <p:txBody>
          <a:bodyPr/>
          <a:lstStyle/>
          <a:p>
            <a:endParaRPr lang="en-US" dirty="0">
              <a:latin typeface="Arial" panose="020B0604020202020204" pitchFamily="34" charset="0"/>
            </a:endParaRPr>
          </a:p>
        </p:txBody>
      </p:sp>
      <p:sp>
        <p:nvSpPr>
          <p:cNvPr id="8" name="Freeform 8"/>
          <p:cNvSpPr/>
          <p:nvPr/>
        </p:nvSpPr>
        <p:spPr>
          <a:xfrm rot="-136757">
            <a:off x="10838197" y="2788499"/>
            <a:ext cx="5528147" cy="6958314"/>
          </a:xfrm>
          <a:custGeom>
            <a:avLst/>
            <a:gdLst/>
            <a:ahLst/>
            <a:cxnLst/>
            <a:rect l="l" t="t" r="r" b="b"/>
            <a:pathLst>
              <a:path w="5528147" h="6958314">
                <a:moveTo>
                  <a:pt x="0" y="0"/>
                </a:moveTo>
                <a:lnTo>
                  <a:pt x="5528147" y="0"/>
                </a:lnTo>
                <a:lnTo>
                  <a:pt x="5528147" y="6958314"/>
                </a:lnTo>
                <a:lnTo>
                  <a:pt x="0" y="6958314"/>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grpSp>
        <p:nvGrpSpPr>
          <p:cNvPr id="9" name="Group 9"/>
          <p:cNvGrpSpPr/>
          <p:nvPr/>
        </p:nvGrpSpPr>
        <p:grpSpPr>
          <a:xfrm>
            <a:off x="11750476" y="8227010"/>
            <a:ext cx="3734519" cy="755295"/>
            <a:chOff x="0" y="0"/>
            <a:chExt cx="4979359" cy="1007060"/>
          </a:xfrm>
        </p:grpSpPr>
        <p:grpSp>
          <p:nvGrpSpPr>
            <p:cNvPr id="10" name="Group 10"/>
            <p:cNvGrpSpPr/>
            <p:nvPr/>
          </p:nvGrpSpPr>
          <p:grpSpPr>
            <a:xfrm>
              <a:off x="0" y="0"/>
              <a:ext cx="4979359" cy="1007060"/>
              <a:chOff x="0" y="0"/>
              <a:chExt cx="983577" cy="198926"/>
            </a:xfrm>
          </p:grpSpPr>
          <p:sp>
            <p:nvSpPr>
              <p:cNvPr id="11" name="Freeform 11"/>
              <p:cNvSpPr/>
              <p:nvPr/>
            </p:nvSpPr>
            <p:spPr>
              <a:xfrm>
                <a:off x="0" y="0"/>
                <a:ext cx="983577" cy="198926"/>
              </a:xfrm>
              <a:custGeom>
                <a:avLst/>
                <a:gdLst/>
                <a:ahLst/>
                <a:cxnLst/>
                <a:rect l="l" t="t" r="r" b="b"/>
                <a:pathLst>
                  <a:path w="983577" h="198926">
                    <a:moveTo>
                      <a:pt x="0" y="0"/>
                    </a:moveTo>
                    <a:lnTo>
                      <a:pt x="983577" y="0"/>
                    </a:lnTo>
                    <a:lnTo>
                      <a:pt x="983577" y="198926"/>
                    </a:lnTo>
                    <a:lnTo>
                      <a:pt x="0" y="198926"/>
                    </a:lnTo>
                    <a:close/>
                  </a:path>
                </a:pathLst>
              </a:custGeom>
              <a:solidFill>
                <a:srgbClr val="00225D"/>
              </a:solidFill>
              <a:ln cap="sq">
                <a:noFill/>
                <a:prstDash val="solid"/>
                <a:miter/>
              </a:ln>
            </p:spPr>
            <p:txBody>
              <a:bodyPr/>
              <a:lstStyle/>
              <a:p>
                <a:endParaRPr lang="en-US" dirty="0">
                  <a:latin typeface="Arial" panose="020B0604020202020204" pitchFamily="34" charset="0"/>
                </a:endParaRPr>
              </a:p>
            </p:txBody>
          </p:sp>
          <p:sp>
            <p:nvSpPr>
              <p:cNvPr id="12" name="TextBox 12"/>
              <p:cNvSpPr txBox="1"/>
              <p:nvPr/>
            </p:nvSpPr>
            <p:spPr>
              <a:xfrm>
                <a:off x="0" y="-38100"/>
                <a:ext cx="983577" cy="237026"/>
              </a:xfrm>
              <a:prstGeom prst="rect">
                <a:avLst/>
              </a:prstGeom>
            </p:spPr>
            <p:txBody>
              <a:bodyPr lIns="50800" tIns="50800" rIns="50800" bIns="50800" rtlCol="0" anchor="ctr"/>
              <a:lstStyle/>
              <a:p>
                <a:pPr algn="ctr">
                  <a:lnSpc>
                    <a:spcPts val="2659"/>
                  </a:lnSpc>
                  <a:spcBef>
                    <a:spcPct val="0"/>
                  </a:spcBef>
                </a:pPr>
                <a:endParaRPr dirty="0">
                  <a:latin typeface="Arial" panose="020B0604020202020204" pitchFamily="34" charset="0"/>
                </a:endParaRPr>
              </a:p>
            </p:txBody>
          </p:sp>
        </p:grpSp>
        <p:sp>
          <p:nvSpPr>
            <p:cNvPr id="13" name="TextBox 13"/>
            <p:cNvSpPr txBox="1"/>
            <p:nvPr/>
          </p:nvSpPr>
          <p:spPr>
            <a:xfrm>
              <a:off x="560237" y="62865"/>
              <a:ext cx="3858884" cy="840659"/>
            </a:xfrm>
            <a:prstGeom prst="rect">
              <a:avLst/>
            </a:prstGeom>
          </p:spPr>
          <p:txBody>
            <a:bodyPr lIns="0" tIns="0" rIns="0" bIns="0" rtlCol="0" anchor="t">
              <a:spAutoFit/>
            </a:bodyPr>
            <a:lstStyle/>
            <a:p>
              <a:pPr algn="ctr">
                <a:lnSpc>
                  <a:spcPts val="5157"/>
                </a:lnSpc>
              </a:pPr>
              <a:r>
                <a:rPr lang="en-US" sz="3683" dirty="0">
                  <a:solidFill>
                    <a:srgbClr val="EDEDED"/>
                  </a:solidFill>
                  <a:latin typeface="Arial" panose="020B0604020202020204" pitchFamily="34" charset="0"/>
                  <a:ea typeface="Canva Sans Bold"/>
                  <a:cs typeface="Canva Sans Bold"/>
                  <a:sym typeface="Canva Sans Bold"/>
                </a:rPr>
                <a:t>78 papers</a:t>
              </a:r>
            </a:p>
          </p:txBody>
        </p:sp>
      </p:grpSp>
      <p:sp>
        <p:nvSpPr>
          <p:cNvPr id="14" name="TextBox 14"/>
          <p:cNvSpPr txBox="1"/>
          <p:nvPr/>
        </p:nvSpPr>
        <p:spPr>
          <a:xfrm>
            <a:off x="608104" y="4602410"/>
            <a:ext cx="9462535" cy="1412311"/>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a:t>
            </a:r>
            <a:r>
              <a:rPr lang="en-US" sz="4022" dirty="0">
                <a:solidFill>
                  <a:srgbClr val="000000"/>
                </a:solidFill>
                <a:latin typeface="Arial" panose="020B0604020202020204" pitchFamily="34" charset="0"/>
                <a:ea typeface="Canva Sans"/>
                <a:cs typeface="Arial" panose="020B0604020202020204" pitchFamily="34" charset="0"/>
                <a:sym typeface="Canva Sans"/>
              </a:rPr>
              <a:t>: Review titles, abstracts to determine relevance</a:t>
            </a:r>
          </a:p>
        </p:txBody>
      </p:sp>
      <p:sp>
        <p:nvSpPr>
          <p:cNvPr id="15" name="TextBox 15"/>
          <p:cNvSpPr txBox="1"/>
          <p:nvPr/>
        </p:nvSpPr>
        <p:spPr>
          <a:xfrm>
            <a:off x="608104" y="6367146"/>
            <a:ext cx="9462535" cy="3555436"/>
          </a:xfrm>
          <a:prstGeom prst="rect">
            <a:avLst/>
          </a:prstGeom>
        </p:spPr>
        <p:txBody>
          <a:bodyPr lIns="0" tIns="0" rIns="0" bIns="0" rtlCol="0" anchor="t">
            <a:spAutoFit/>
          </a:bodyPr>
          <a:lstStyle/>
          <a:p>
            <a:pPr algn="l">
              <a:lnSpc>
                <a:spcPts val="5631"/>
              </a:lnSpc>
            </a:pPr>
            <a:r>
              <a:rPr lang="en-US" sz="4022" b="1" dirty="0">
                <a:solidFill>
                  <a:srgbClr val="000000"/>
                </a:solidFill>
                <a:latin typeface="Arial" panose="020B0604020202020204" pitchFamily="34" charset="0"/>
                <a:ea typeface="Canva Sans Bold"/>
                <a:cs typeface="Canva Sans Bold"/>
                <a:sym typeface="Canva Sans Bold"/>
              </a:rPr>
              <a:t>Phase III</a:t>
            </a:r>
            <a:r>
              <a:rPr lang="en-US" sz="4022" dirty="0">
                <a:solidFill>
                  <a:srgbClr val="000000"/>
                </a:solidFill>
                <a:latin typeface="Arial" panose="020B0604020202020204" pitchFamily="34" charset="0"/>
                <a:ea typeface="Canva Sans"/>
                <a:cs typeface="Arial" panose="020B0604020202020204" pitchFamily="34" charset="0"/>
                <a:sym typeface="Canva Sans"/>
              </a:rPr>
              <a:t>: Check against inclusion criteria:</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Primary purpose: threat modeling</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Threats to people</a:t>
            </a:r>
          </a:p>
          <a:p>
            <a:pPr marL="868394" lvl="1" indent="-434197" algn="l">
              <a:lnSpc>
                <a:spcPts val="5631"/>
              </a:lnSpc>
              <a:buFont typeface="Arial"/>
              <a:buChar char="•"/>
            </a:pPr>
            <a:r>
              <a:rPr lang="en-US" sz="4022" dirty="0">
                <a:solidFill>
                  <a:srgbClr val="000000"/>
                </a:solidFill>
                <a:latin typeface="Arial" panose="020B0604020202020204" pitchFamily="34" charset="0"/>
                <a:ea typeface="Canva Sans"/>
                <a:cs typeface="Arial" panose="020B0604020202020204" pitchFamily="34" charset="0"/>
                <a:sym typeface="Canva Sans"/>
              </a:rPr>
              <a:t>Perceived by people</a:t>
            </a:r>
          </a:p>
        </p:txBody>
      </p:sp>
      <p:sp>
        <p:nvSpPr>
          <p:cNvPr id="16" name="AutoShape 16"/>
          <p:cNvSpPr/>
          <p:nvPr/>
        </p:nvSpPr>
        <p:spPr>
          <a:xfrm flipH="1" flipV="1">
            <a:off x="11167594" y="5831406"/>
            <a:ext cx="1639413" cy="1740042"/>
          </a:xfrm>
          <a:prstGeom prst="line">
            <a:avLst/>
          </a:prstGeom>
          <a:ln w="47625" cap="flat">
            <a:solidFill>
              <a:srgbClr val="000000"/>
            </a:solidFill>
            <a:prstDash val="sysDot"/>
            <a:headEnd type="none" w="sm" len="sm"/>
            <a:tailEnd type="none" w="sm" len="sm"/>
          </a:ln>
        </p:spPr>
        <p:txBody>
          <a:bodyPr/>
          <a:lstStyle/>
          <a:p>
            <a:endParaRPr lang="en-US" dirty="0">
              <a:latin typeface="Arial" panose="020B0604020202020204" pitchFamily="34" charset="0"/>
            </a:endParaRPr>
          </a:p>
        </p:txBody>
      </p:sp>
      <p:sp>
        <p:nvSpPr>
          <p:cNvPr id="17" name="AutoShape 17"/>
          <p:cNvSpPr/>
          <p:nvPr/>
        </p:nvSpPr>
        <p:spPr>
          <a:xfrm flipV="1">
            <a:off x="14761451" y="4707671"/>
            <a:ext cx="2033226" cy="1417181"/>
          </a:xfrm>
          <a:prstGeom prst="line">
            <a:avLst/>
          </a:prstGeom>
          <a:ln w="47625" cap="flat">
            <a:solidFill>
              <a:srgbClr val="000000"/>
            </a:solidFill>
            <a:prstDash val="sysDot"/>
            <a:headEnd type="none" w="sm" len="sm"/>
            <a:tailEnd type="none" w="sm" len="sm"/>
          </a:ln>
        </p:spPr>
        <p:txBody>
          <a:bodyPr/>
          <a:lstStyle/>
          <a:p>
            <a:endParaRPr lang="en-US" dirty="0">
              <a:latin typeface="Arial" panose="020B0604020202020204" pitchFamily="34" charset="0"/>
            </a:endParaRPr>
          </a:p>
        </p:txBody>
      </p:sp>
      <p:grpSp>
        <p:nvGrpSpPr>
          <p:cNvPr id="18" name="Group 18"/>
          <p:cNvGrpSpPr/>
          <p:nvPr/>
        </p:nvGrpSpPr>
        <p:grpSpPr>
          <a:xfrm>
            <a:off x="10184630" y="5234914"/>
            <a:ext cx="2306602" cy="596493"/>
            <a:chOff x="0" y="0"/>
            <a:chExt cx="3075469" cy="795323"/>
          </a:xfrm>
        </p:grpSpPr>
        <p:grpSp>
          <p:nvGrpSpPr>
            <p:cNvPr id="19" name="Group 19"/>
            <p:cNvGrpSpPr/>
            <p:nvPr/>
          </p:nvGrpSpPr>
          <p:grpSpPr>
            <a:xfrm>
              <a:off x="0" y="0"/>
              <a:ext cx="3075469" cy="795323"/>
              <a:chOff x="0" y="0"/>
              <a:chExt cx="762249" cy="197119"/>
            </a:xfrm>
          </p:grpSpPr>
          <p:sp>
            <p:nvSpPr>
              <p:cNvPr id="20" name="Freeform 20"/>
              <p:cNvSpPr/>
              <p:nvPr/>
            </p:nvSpPr>
            <p:spPr>
              <a:xfrm>
                <a:off x="0" y="0"/>
                <a:ext cx="762249" cy="197119"/>
              </a:xfrm>
              <a:custGeom>
                <a:avLst/>
                <a:gdLst/>
                <a:ahLst/>
                <a:cxnLst/>
                <a:rect l="l" t="t" r="r" b="b"/>
                <a:pathLst>
                  <a:path w="762249" h="197119">
                    <a:moveTo>
                      <a:pt x="0" y="0"/>
                    </a:moveTo>
                    <a:lnTo>
                      <a:pt x="762249" y="0"/>
                    </a:lnTo>
                    <a:lnTo>
                      <a:pt x="762249" y="197119"/>
                    </a:lnTo>
                    <a:lnTo>
                      <a:pt x="0" y="197119"/>
                    </a:lnTo>
                    <a:close/>
                  </a:path>
                </a:pathLst>
              </a:custGeom>
              <a:solidFill>
                <a:srgbClr val="448CC4"/>
              </a:solidFill>
              <a:ln cap="sq">
                <a:noFill/>
                <a:prstDash val="solid"/>
                <a:miter/>
              </a:ln>
            </p:spPr>
            <p:txBody>
              <a:bodyPr/>
              <a:lstStyle/>
              <a:p>
                <a:endParaRPr lang="en-US" dirty="0">
                  <a:latin typeface="Arial" panose="020B0604020202020204" pitchFamily="34" charset="0"/>
                </a:endParaRPr>
              </a:p>
            </p:txBody>
          </p:sp>
          <p:sp>
            <p:nvSpPr>
              <p:cNvPr id="21" name="TextBox 21"/>
              <p:cNvSpPr txBox="1"/>
              <p:nvPr/>
            </p:nvSpPr>
            <p:spPr>
              <a:xfrm>
                <a:off x="0" y="-38100"/>
                <a:ext cx="762249" cy="235219"/>
              </a:xfrm>
              <a:prstGeom prst="rect">
                <a:avLst/>
              </a:prstGeom>
            </p:spPr>
            <p:txBody>
              <a:bodyPr lIns="40487" tIns="40487" rIns="40487" bIns="40487" rtlCol="0" anchor="ctr"/>
              <a:lstStyle/>
              <a:p>
                <a:pPr algn="ctr">
                  <a:lnSpc>
                    <a:spcPts val="2660"/>
                  </a:lnSpc>
                  <a:spcBef>
                    <a:spcPct val="0"/>
                  </a:spcBef>
                </a:pPr>
                <a:endParaRPr dirty="0">
                  <a:latin typeface="Arial" panose="020B0604020202020204" pitchFamily="34" charset="0"/>
                </a:endParaRPr>
              </a:p>
            </p:txBody>
          </p:sp>
        </p:grpSp>
        <p:sp>
          <p:nvSpPr>
            <p:cNvPr id="22" name="TextBox 22"/>
            <p:cNvSpPr txBox="1"/>
            <p:nvPr/>
          </p:nvSpPr>
          <p:spPr>
            <a:xfrm>
              <a:off x="0" y="46091"/>
              <a:ext cx="3075469" cy="664283"/>
            </a:xfrm>
            <a:prstGeom prst="rect">
              <a:avLst/>
            </a:prstGeom>
          </p:spPr>
          <p:txBody>
            <a:bodyPr lIns="0" tIns="0" rIns="0" bIns="0" rtlCol="0" anchor="t">
              <a:spAutoFit/>
            </a:bodyPr>
            <a:lstStyle/>
            <a:p>
              <a:pPr algn="ctr">
                <a:lnSpc>
                  <a:spcPts val="4110"/>
                </a:lnSpc>
              </a:pPr>
              <a:r>
                <a:rPr lang="en-US" sz="2936" dirty="0">
                  <a:solidFill>
                    <a:srgbClr val="EDEDED"/>
                  </a:solidFill>
                  <a:latin typeface="Arial" panose="020B0604020202020204" pitchFamily="34" charset="0"/>
                  <a:ea typeface="Canva Sans"/>
                  <a:cs typeface="Arial" panose="020B0604020202020204" pitchFamily="34" charset="0"/>
                  <a:sym typeface="Canva Sans"/>
                </a:rPr>
                <a:t>Definitions</a:t>
              </a:r>
            </a:p>
          </p:txBody>
        </p:sp>
      </p:grpSp>
      <p:grpSp>
        <p:nvGrpSpPr>
          <p:cNvPr id="23" name="Group 23"/>
          <p:cNvGrpSpPr/>
          <p:nvPr/>
        </p:nvGrpSpPr>
        <p:grpSpPr>
          <a:xfrm>
            <a:off x="15484995" y="4111178"/>
            <a:ext cx="2306602" cy="596493"/>
            <a:chOff x="0" y="0"/>
            <a:chExt cx="3075469" cy="795323"/>
          </a:xfrm>
        </p:grpSpPr>
        <p:grpSp>
          <p:nvGrpSpPr>
            <p:cNvPr id="24" name="Group 24"/>
            <p:cNvGrpSpPr/>
            <p:nvPr/>
          </p:nvGrpSpPr>
          <p:grpSpPr>
            <a:xfrm>
              <a:off x="0" y="0"/>
              <a:ext cx="3075469" cy="795323"/>
              <a:chOff x="0" y="0"/>
              <a:chExt cx="762249" cy="197119"/>
            </a:xfrm>
          </p:grpSpPr>
          <p:sp>
            <p:nvSpPr>
              <p:cNvPr id="25" name="Freeform 25"/>
              <p:cNvSpPr/>
              <p:nvPr/>
            </p:nvSpPr>
            <p:spPr>
              <a:xfrm>
                <a:off x="0" y="0"/>
                <a:ext cx="762249" cy="197119"/>
              </a:xfrm>
              <a:custGeom>
                <a:avLst/>
                <a:gdLst/>
                <a:ahLst/>
                <a:cxnLst/>
                <a:rect l="l" t="t" r="r" b="b"/>
                <a:pathLst>
                  <a:path w="762249" h="197119">
                    <a:moveTo>
                      <a:pt x="0" y="0"/>
                    </a:moveTo>
                    <a:lnTo>
                      <a:pt x="762249" y="0"/>
                    </a:lnTo>
                    <a:lnTo>
                      <a:pt x="762249" y="197119"/>
                    </a:lnTo>
                    <a:lnTo>
                      <a:pt x="0" y="197119"/>
                    </a:lnTo>
                    <a:close/>
                  </a:path>
                </a:pathLst>
              </a:custGeom>
              <a:solidFill>
                <a:srgbClr val="448CC4"/>
              </a:solidFill>
              <a:ln cap="sq">
                <a:noFill/>
                <a:prstDash val="solid"/>
                <a:miter/>
              </a:ln>
            </p:spPr>
            <p:txBody>
              <a:bodyPr/>
              <a:lstStyle/>
              <a:p>
                <a:endParaRPr lang="en-US" dirty="0">
                  <a:latin typeface="Arial" panose="020B0604020202020204" pitchFamily="34" charset="0"/>
                </a:endParaRPr>
              </a:p>
            </p:txBody>
          </p:sp>
          <p:sp>
            <p:nvSpPr>
              <p:cNvPr id="26" name="TextBox 26"/>
              <p:cNvSpPr txBox="1"/>
              <p:nvPr/>
            </p:nvSpPr>
            <p:spPr>
              <a:xfrm>
                <a:off x="0" y="-38100"/>
                <a:ext cx="762249" cy="235219"/>
              </a:xfrm>
              <a:prstGeom prst="rect">
                <a:avLst/>
              </a:prstGeom>
            </p:spPr>
            <p:txBody>
              <a:bodyPr lIns="40487" tIns="40487" rIns="40487" bIns="40487" rtlCol="0" anchor="ctr"/>
              <a:lstStyle/>
              <a:p>
                <a:pPr algn="ctr">
                  <a:lnSpc>
                    <a:spcPts val="2660"/>
                  </a:lnSpc>
                  <a:spcBef>
                    <a:spcPct val="0"/>
                  </a:spcBef>
                </a:pPr>
                <a:endParaRPr dirty="0">
                  <a:latin typeface="Arial" panose="020B0604020202020204" pitchFamily="34" charset="0"/>
                </a:endParaRPr>
              </a:p>
            </p:txBody>
          </p:sp>
        </p:grpSp>
        <p:sp>
          <p:nvSpPr>
            <p:cNvPr id="27" name="TextBox 27"/>
            <p:cNvSpPr txBox="1"/>
            <p:nvPr/>
          </p:nvSpPr>
          <p:spPr>
            <a:xfrm>
              <a:off x="0" y="46091"/>
              <a:ext cx="3075469" cy="664283"/>
            </a:xfrm>
            <a:prstGeom prst="rect">
              <a:avLst/>
            </a:prstGeom>
          </p:spPr>
          <p:txBody>
            <a:bodyPr lIns="0" tIns="0" rIns="0" bIns="0" rtlCol="0" anchor="t">
              <a:spAutoFit/>
            </a:bodyPr>
            <a:lstStyle/>
            <a:p>
              <a:pPr algn="ctr">
                <a:lnSpc>
                  <a:spcPts val="4110"/>
                </a:lnSpc>
              </a:pPr>
              <a:r>
                <a:rPr lang="en-US" sz="2936" dirty="0">
                  <a:solidFill>
                    <a:srgbClr val="EDEDED"/>
                  </a:solidFill>
                  <a:latin typeface="Arial" panose="020B0604020202020204" pitchFamily="34" charset="0"/>
                  <a:ea typeface="Canva Sans"/>
                  <a:cs typeface="Arial" panose="020B0604020202020204" pitchFamily="34" charset="0"/>
                  <a:sym typeface="Canva Sans"/>
                </a:rPr>
                <a:t>Process</a:t>
              </a:r>
            </a:p>
          </p:txBody>
        </p:sp>
      </p:grpSp>
      <p:sp>
        <p:nvSpPr>
          <p:cNvPr id="28" name="AutoShape 28"/>
          <p:cNvSpPr/>
          <p:nvPr/>
        </p:nvSpPr>
        <p:spPr>
          <a:xfrm flipV="1">
            <a:off x="14213447" y="6611214"/>
            <a:ext cx="2410348" cy="960234"/>
          </a:xfrm>
          <a:prstGeom prst="line">
            <a:avLst/>
          </a:prstGeom>
          <a:ln w="47625" cap="flat">
            <a:solidFill>
              <a:srgbClr val="000000"/>
            </a:solidFill>
            <a:prstDash val="sysDot"/>
            <a:headEnd type="none" w="sm" len="sm"/>
            <a:tailEnd type="none" w="sm" len="sm"/>
          </a:ln>
        </p:spPr>
        <p:txBody>
          <a:bodyPr/>
          <a:lstStyle/>
          <a:p>
            <a:endParaRPr lang="en-US" dirty="0">
              <a:latin typeface="Arial" panose="020B0604020202020204" pitchFamily="34" charset="0"/>
            </a:endParaRPr>
          </a:p>
        </p:txBody>
      </p:sp>
      <p:grpSp>
        <p:nvGrpSpPr>
          <p:cNvPr id="29" name="Group 29"/>
          <p:cNvGrpSpPr/>
          <p:nvPr/>
        </p:nvGrpSpPr>
        <p:grpSpPr>
          <a:xfrm>
            <a:off x="15711475" y="6267656"/>
            <a:ext cx="2429276" cy="596493"/>
            <a:chOff x="0" y="0"/>
            <a:chExt cx="3239034" cy="795323"/>
          </a:xfrm>
        </p:grpSpPr>
        <p:grpSp>
          <p:nvGrpSpPr>
            <p:cNvPr id="30" name="Group 30"/>
            <p:cNvGrpSpPr/>
            <p:nvPr/>
          </p:nvGrpSpPr>
          <p:grpSpPr>
            <a:xfrm>
              <a:off x="0" y="0"/>
              <a:ext cx="3239034" cy="795323"/>
              <a:chOff x="0" y="0"/>
              <a:chExt cx="802788" cy="197119"/>
            </a:xfrm>
          </p:grpSpPr>
          <p:sp>
            <p:nvSpPr>
              <p:cNvPr id="31" name="Freeform 31"/>
              <p:cNvSpPr/>
              <p:nvPr/>
            </p:nvSpPr>
            <p:spPr>
              <a:xfrm>
                <a:off x="0" y="0"/>
                <a:ext cx="802788" cy="197119"/>
              </a:xfrm>
              <a:custGeom>
                <a:avLst/>
                <a:gdLst/>
                <a:ahLst/>
                <a:cxnLst/>
                <a:rect l="l" t="t" r="r" b="b"/>
                <a:pathLst>
                  <a:path w="802788" h="197119">
                    <a:moveTo>
                      <a:pt x="0" y="0"/>
                    </a:moveTo>
                    <a:lnTo>
                      <a:pt x="802788" y="0"/>
                    </a:lnTo>
                    <a:lnTo>
                      <a:pt x="802788" y="197119"/>
                    </a:lnTo>
                    <a:lnTo>
                      <a:pt x="0" y="197119"/>
                    </a:lnTo>
                    <a:close/>
                  </a:path>
                </a:pathLst>
              </a:custGeom>
              <a:solidFill>
                <a:srgbClr val="448CC4"/>
              </a:solidFill>
              <a:ln cap="sq">
                <a:noFill/>
                <a:prstDash val="solid"/>
                <a:miter/>
              </a:ln>
            </p:spPr>
            <p:txBody>
              <a:bodyPr/>
              <a:lstStyle/>
              <a:p>
                <a:endParaRPr lang="en-US" dirty="0">
                  <a:latin typeface="Arial" panose="020B0604020202020204" pitchFamily="34" charset="0"/>
                </a:endParaRPr>
              </a:p>
            </p:txBody>
          </p:sp>
          <p:sp>
            <p:nvSpPr>
              <p:cNvPr id="32" name="TextBox 32"/>
              <p:cNvSpPr txBox="1"/>
              <p:nvPr/>
            </p:nvSpPr>
            <p:spPr>
              <a:xfrm>
                <a:off x="0" y="-38100"/>
                <a:ext cx="802788" cy="235219"/>
              </a:xfrm>
              <a:prstGeom prst="rect">
                <a:avLst/>
              </a:prstGeom>
            </p:spPr>
            <p:txBody>
              <a:bodyPr lIns="40487" tIns="40487" rIns="40487" bIns="40487" rtlCol="0" anchor="ctr"/>
              <a:lstStyle/>
              <a:p>
                <a:pPr algn="ctr">
                  <a:lnSpc>
                    <a:spcPts val="2660"/>
                  </a:lnSpc>
                  <a:spcBef>
                    <a:spcPct val="0"/>
                  </a:spcBef>
                </a:pPr>
                <a:endParaRPr dirty="0">
                  <a:latin typeface="Arial" panose="020B0604020202020204" pitchFamily="34" charset="0"/>
                </a:endParaRPr>
              </a:p>
            </p:txBody>
          </p:sp>
        </p:grpSp>
        <p:sp>
          <p:nvSpPr>
            <p:cNvPr id="33" name="TextBox 33"/>
            <p:cNvSpPr txBox="1"/>
            <p:nvPr/>
          </p:nvSpPr>
          <p:spPr>
            <a:xfrm>
              <a:off x="0" y="46091"/>
              <a:ext cx="3239034" cy="664283"/>
            </a:xfrm>
            <a:prstGeom prst="rect">
              <a:avLst/>
            </a:prstGeom>
          </p:spPr>
          <p:txBody>
            <a:bodyPr lIns="0" tIns="0" rIns="0" bIns="0" rtlCol="0" anchor="t">
              <a:spAutoFit/>
            </a:bodyPr>
            <a:lstStyle/>
            <a:p>
              <a:pPr algn="ctr">
                <a:lnSpc>
                  <a:spcPts val="4110"/>
                </a:lnSpc>
              </a:pPr>
              <a:r>
                <a:rPr lang="en-US" sz="2936" dirty="0">
                  <a:solidFill>
                    <a:srgbClr val="EDEDED"/>
                  </a:solidFill>
                  <a:latin typeface="Arial" panose="020B0604020202020204" pitchFamily="34" charset="0"/>
                  <a:ea typeface="Canva Sans"/>
                  <a:cs typeface="Arial" panose="020B0604020202020204" pitchFamily="34" charset="0"/>
                  <a:sym typeface="Canva Sans"/>
                </a:rPr>
                <a:t>Components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4658726" y="1697060"/>
            <a:ext cx="8970548" cy="7561240"/>
          </a:xfrm>
          <a:custGeom>
            <a:avLst/>
            <a:gdLst/>
            <a:ahLst/>
            <a:cxnLst/>
            <a:rect l="l" t="t" r="r" b="b"/>
            <a:pathLst>
              <a:path w="8970548" h="7561240">
                <a:moveTo>
                  <a:pt x="0" y="0"/>
                </a:moveTo>
                <a:lnTo>
                  <a:pt x="8970548" y="0"/>
                </a:lnTo>
                <a:lnTo>
                  <a:pt x="8970548" y="7561240"/>
                </a:lnTo>
                <a:lnTo>
                  <a:pt x="0" y="7561240"/>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TextBox 3"/>
          <p:cNvSpPr txBox="1"/>
          <p:nvPr/>
        </p:nvSpPr>
        <p:spPr>
          <a:xfrm>
            <a:off x="608104" y="567314"/>
            <a:ext cx="13009632" cy="146193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a:p>
            <a:pPr algn="l">
              <a:lnSpc>
                <a:spcPts val="5700"/>
              </a:lnSpc>
            </a:pPr>
            <a:endParaRPr lang="en-US" sz="6000" dirty="0">
              <a:solidFill>
                <a:srgbClr val="000000"/>
              </a:solidFill>
              <a:latin typeface="Arial" panose="020B0604020202020204" pitchFamily="34" charset="0"/>
              <a:ea typeface="Helvetica Bold"/>
              <a:cs typeface="Helvetica Bold"/>
              <a:sym typeface="Helvetica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4656933" y="1694036"/>
            <a:ext cx="8974135" cy="7564264"/>
          </a:xfrm>
          <a:custGeom>
            <a:avLst/>
            <a:gdLst/>
            <a:ahLst/>
            <a:cxnLst/>
            <a:rect l="l" t="t" r="r" b="b"/>
            <a:pathLst>
              <a:path w="8974135" h="7564264">
                <a:moveTo>
                  <a:pt x="0" y="0"/>
                </a:moveTo>
                <a:lnTo>
                  <a:pt x="8974134" y="0"/>
                </a:lnTo>
                <a:lnTo>
                  <a:pt x="8974134" y="7564264"/>
                </a:lnTo>
                <a:lnTo>
                  <a:pt x="0" y="756426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4" name="TextBox 3">
            <a:extLst>
              <a:ext uri="{FF2B5EF4-FFF2-40B4-BE49-F238E27FC236}">
                <a16:creationId xmlns:a16="http://schemas.microsoft.com/office/drawing/2014/main" id="{949EB974-20F0-5A6E-7C4F-C6D7B5F1348C}"/>
              </a:ext>
            </a:extLst>
          </p:cNvPr>
          <p:cNvSpPr txBox="1"/>
          <p:nvPr/>
        </p:nvSpPr>
        <p:spPr>
          <a:xfrm>
            <a:off x="608104" y="567314"/>
            <a:ext cx="13009632" cy="146193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a:p>
            <a:pPr algn="l">
              <a:lnSpc>
                <a:spcPts val="5700"/>
              </a:lnSpc>
            </a:pPr>
            <a:endParaRPr lang="en-US" sz="6000" dirty="0">
              <a:solidFill>
                <a:srgbClr val="000000"/>
              </a:solidFill>
              <a:latin typeface="Arial" panose="020B0604020202020204" pitchFamily="34" charset="0"/>
              <a:ea typeface="Helvetica Bold"/>
              <a:cs typeface="Helvetica Bold"/>
              <a:sym typeface="Helvetica Bo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Context</a:t>
            </a:r>
          </a:p>
        </p:txBody>
      </p:sp>
      <p:sp>
        <p:nvSpPr>
          <p:cNvPr id="3" name="TextBox 3"/>
          <p:cNvSpPr txBox="1"/>
          <p:nvPr/>
        </p:nvSpPr>
        <p:spPr>
          <a:xfrm>
            <a:off x="5766402" y="1068359"/>
            <a:ext cx="12396001"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Circumstances, environment, and situational factors of an individual or population</a:t>
            </a:r>
          </a:p>
        </p:txBody>
      </p:sp>
      <p:sp>
        <p:nvSpPr>
          <p:cNvPr id="4" name="Freeform 4"/>
          <p:cNvSpPr/>
          <p:nvPr/>
        </p:nvSpPr>
        <p:spPr>
          <a:xfrm>
            <a:off x="490414" y="1815974"/>
            <a:ext cx="5158298" cy="4347910"/>
          </a:xfrm>
          <a:custGeom>
            <a:avLst/>
            <a:gdLst/>
            <a:ahLst/>
            <a:cxnLst/>
            <a:rect l="l" t="t" r="r" b="b"/>
            <a:pathLst>
              <a:path w="5158298" h="4347910">
                <a:moveTo>
                  <a:pt x="0" y="0"/>
                </a:moveTo>
                <a:lnTo>
                  <a:pt x="5158298" y="0"/>
                </a:lnTo>
                <a:lnTo>
                  <a:pt x="5158298" y="4347910"/>
                </a:lnTo>
                <a:lnTo>
                  <a:pt x="0" y="4347910"/>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5766402" y="1068359"/>
            <a:ext cx="12396001"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Circumstances, environment, and situational factors of an individual or population</a:t>
            </a:r>
          </a:p>
        </p:txBody>
      </p:sp>
      <p:grpSp>
        <p:nvGrpSpPr>
          <p:cNvPr id="3" name="Group 3"/>
          <p:cNvGrpSpPr/>
          <p:nvPr/>
        </p:nvGrpSpPr>
        <p:grpSpPr>
          <a:xfrm>
            <a:off x="836255" y="6602034"/>
            <a:ext cx="5200276" cy="3271990"/>
            <a:chOff x="0" y="0"/>
            <a:chExt cx="6933701" cy="4362653"/>
          </a:xfrm>
        </p:grpSpPr>
        <p:grpSp>
          <p:nvGrpSpPr>
            <p:cNvPr id="4" name="Group 4"/>
            <p:cNvGrpSpPr/>
            <p:nvPr/>
          </p:nvGrpSpPr>
          <p:grpSpPr>
            <a:xfrm>
              <a:off x="0" y="2674826"/>
              <a:ext cx="6933701" cy="793011"/>
              <a:chOff x="0" y="0"/>
              <a:chExt cx="2487072" cy="284448"/>
            </a:xfrm>
          </p:grpSpPr>
          <p:sp>
            <p:nvSpPr>
              <p:cNvPr id="5" name="Freeform 5"/>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6" name="TextBox 6"/>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7" name="Group 7"/>
            <p:cNvGrpSpPr/>
            <p:nvPr/>
          </p:nvGrpSpPr>
          <p:grpSpPr>
            <a:xfrm>
              <a:off x="0" y="0"/>
              <a:ext cx="6933701" cy="793011"/>
              <a:chOff x="0" y="0"/>
              <a:chExt cx="2487072" cy="284448"/>
            </a:xfrm>
          </p:grpSpPr>
          <p:sp>
            <p:nvSpPr>
              <p:cNvPr id="8" name="Freeform 8"/>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9" name="TextBox 9"/>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0" name="TextBox 10"/>
            <p:cNvSpPr txBox="1"/>
            <p:nvPr/>
          </p:nvSpPr>
          <p:spPr>
            <a:xfrm>
              <a:off x="2319993" y="228980"/>
              <a:ext cx="2559400" cy="503556"/>
            </a:xfrm>
            <a:prstGeom prst="rect">
              <a:avLst/>
            </a:prstGeom>
          </p:spPr>
          <p:txBody>
            <a:bodyPr wrap="square"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Risk factors</a:t>
              </a:r>
            </a:p>
          </p:txBody>
        </p:sp>
        <p:grpSp>
          <p:nvGrpSpPr>
            <p:cNvPr id="11" name="Group 11"/>
            <p:cNvGrpSpPr/>
            <p:nvPr/>
          </p:nvGrpSpPr>
          <p:grpSpPr>
            <a:xfrm>
              <a:off x="0" y="891609"/>
              <a:ext cx="6933701" cy="793011"/>
              <a:chOff x="0" y="0"/>
              <a:chExt cx="2487072" cy="284448"/>
            </a:xfrm>
          </p:grpSpPr>
          <p:sp>
            <p:nvSpPr>
              <p:cNvPr id="12" name="Freeform 12"/>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3" name="TextBox 13"/>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4" name="TextBox 14"/>
            <p:cNvSpPr txBox="1"/>
            <p:nvPr/>
          </p:nvSpPr>
          <p:spPr>
            <a:xfrm>
              <a:off x="1706365" y="1067298"/>
              <a:ext cx="3357590" cy="503798"/>
            </a:xfrm>
            <a:prstGeom prst="rect">
              <a:avLst/>
            </a:prstGeom>
          </p:spPr>
          <p:txBody>
            <a:bodyPr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Unique challenges</a:t>
              </a:r>
            </a:p>
          </p:txBody>
        </p:sp>
        <p:grpSp>
          <p:nvGrpSpPr>
            <p:cNvPr id="15" name="Group 15"/>
            <p:cNvGrpSpPr/>
            <p:nvPr/>
          </p:nvGrpSpPr>
          <p:grpSpPr>
            <a:xfrm>
              <a:off x="0" y="1783217"/>
              <a:ext cx="6933701" cy="793011"/>
              <a:chOff x="0" y="0"/>
              <a:chExt cx="2487072" cy="284448"/>
            </a:xfrm>
          </p:grpSpPr>
          <p:sp>
            <p:nvSpPr>
              <p:cNvPr id="16" name="Freeform 16"/>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7" name="TextBox 17"/>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8" name="TextBox 18"/>
            <p:cNvSpPr txBox="1"/>
            <p:nvPr/>
          </p:nvSpPr>
          <p:spPr>
            <a:xfrm>
              <a:off x="2440993" y="1934440"/>
              <a:ext cx="2179623" cy="503556"/>
            </a:xfrm>
            <a:prstGeom prst="rect">
              <a:avLst/>
            </a:prstGeom>
          </p:spPr>
          <p:txBody>
            <a:bodyPr wrap="square"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Culture</a:t>
              </a:r>
            </a:p>
          </p:txBody>
        </p:sp>
        <p:sp>
          <p:nvSpPr>
            <p:cNvPr id="19" name="TextBox 19"/>
            <p:cNvSpPr txBox="1"/>
            <p:nvPr/>
          </p:nvSpPr>
          <p:spPr>
            <a:xfrm>
              <a:off x="389049" y="2810712"/>
              <a:ext cx="6319144" cy="515261"/>
            </a:xfrm>
            <a:prstGeom prst="rect">
              <a:avLst/>
            </a:prstGeom>
          </p:spPr>
          <p:txBody>
            <a:bodyPr wrap="square" lIns="0" tIns="0" rIns="0" bIns="0" rtlCol="0" anchor="t">
              <a:spAutoFit/>
            </a:bodyPr>
            <a:lstStyle/>
            <a:p>
              <a:pPr algn="ctr">
                <a:lnSpc>
                  <a:spcPts val="3224"/>
                </a:lnSpc>
              </a:pPr>
              <a:r>
                <a:rPr lang="en-US" sz="2303" dirty="0">
                  <a:solidFill>
                    <a:srgbClr val="000000"/>
                  </a:solidFill>
                  <a:latin typeface="Arial" panose="020B0604020202020204" pitchFamily="34" charset="0"/>
                  <a:ea typeface="Canva Sans"/>
                  <a:cs typeface="Arial" panose="020B0604020202020204" pitchFamily="34" charset="0"/>
                  <a:sym typeface="Canva Sans"/>
                </a:rPr>
                <a:t>Personal identity and perception</a:t>
              </a:r>
            </a:p>
          </p:txBody>
        </p:sp>
        <p:grpSp>
          <p:nvGrpSpPr>
            <p:cNvPr id="20" name="Group 20"/>
            <p:cNvGrpSpPr/>
            <p:nvPr/>
          </p:nvGrpSpPr>
          <p:grpSpPr>
            <a:xfrm>
              <a:off x="0" y="3569642"/>
              <a:ext cx="6933701" cy="793011"/>
              <a:chOff x="0" y="0"/>
              <a:chExt cx="2487072" cy="284448"/>
            </a:xfrm>
          </p:grpSpPr>
          <p:sp>
            <p:nvSpPr>
              <p:cNvPr id="21" name="Freeform 21"/>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22" name="TextBox 22"/>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23" name="TextBox 23"/>
            <p:cNvSpPr txBox="1"/>
            <p:nvPr/>
          </p:nvSpPr>
          <p:spPr>
            <a:xfrm>
              <a:off x="235517" y="3671505"/>
              <a:ext cx="6698182" cy="515261"/>
            </a:xfrm>
            <a:prstGeom prst="rect">
              <a:avLst/>
            </a:prstGeom>
          </p:spPr>
          <p:txBody>
            <a:bodyPr wrap="square" lIns="0" tIns="0" rIns="0" bIns="0" rtlCol="0" anchor="t">
              <a:spAutoFit/>
            </a:bodyPr>
            <a:lstStyle/>
            <a:p>
              <a:pPr algn="ctr">
                <a:lnSpc>
                  <a:spcPts val="3224"/>
                </a:lnSpc>
              </a:pPr>
              <a:r>
                <a:rPr lang="en-US" sz="2303" dirty="0">
                  <a:solidFill>
                    <a:srgbClr val="000000"/>
                  </a:solidFill>
                  <a:latin typeface="Arial" panose="020B0604020202020204" pitchFamily="34" charset="0"/>
                  <a:ea typeface="Canva Sans"/>
                  <a:cs typeface="Arial" panose="020B0604020202020204" pitchFamily="34" charset="0"/>
                  <a:sym typeface="Canva Sans"/>
                </a:rPr>
                <a:t>Technology background and usage</a:t>
              </a:r>
            </a:p>
          </p:txBody>
        </p:sp>
      </p:grpSp>
      <p:sp>
        <p:nvSpPr>
          <p:cNvPr id="24" name="TextBox 24"/>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Context</a:t>
            </a:r>
          </a:p>
        </p:txBody>
      </p:sp>
      <p:sp>
        <p:nvSpPr>
          <p:cNvPr id="25" name="Freeform 25"/>
          <p:cNvSpPr/>
          <p:nvPr/>
        </p:nvSpPr>
        <p:spPr>
          <a:xfrm>
            <a:off x="490414" y="1815974"/>
            <a:ext cx="5158298" cy="4347910"/>
          </a:xfrm>
          <a:custGeom>
            <a:avLst/>
            <a:gdLst/>
            <a:ahLst/>
            <a:cxnLst/>
            <a:rect l="l" t="t" r="r" b="b"/>
            <a:pathLst>
              <a:path w="5158298" h="4347910">
                <a:moveTo>
                  <a:pt x="0" y="0"/>
                </a:moveTo>
                <a:lnTo>
                  <a:pt x="5158298" y="0"/>
                </a:lnTo>
                <a:lnTo>
                  <a:pt x="5158298" y="4347910"/>
                </a:lnTo>
                <a:lnTo>
                  <a:pt x="0" y="4347910"/>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1028700" y="2385217"/>
            <a:ext cx="4232635" cy="4232635"/>
          </a:xfrm>
          <a:custGeom>
            <a:avLst/>
            <a:gdLst/>
            <a:ahLst/>
            <a:cxnLst/>
            <a:rect l="l" t="t" r="r" b="b"/>
            <a:pathLst>
              <a:path w="4232635" h="4232635">
                <a:moveTo>
                  <a:pt x="0" y="0"/>
                </a:moveTo>
                <a:lnTo>
                  <a:pt x="4232635" y="0"/>
                </a:lnTo>
                <a:lnTo>
                  <a:pt x="4232635" y="4232635"/>
                </a:lnTo>
                <a:lnTo>
                  <a:pt x="0" y="4232635"/>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5" name="TextBox 5"/>
          <p:cNvSpPr txBox="1"/>
          <p:nvPr/>
        </p:nvSpPr>
        <p:spPr>
          <a:xfrm>
            <a:off x="857284" y="6273955"/>
            <a:ext cx="4575467" cy="740074"/>
          </a:xfrm>
          <a:prstGeom prst="rect">
            <a:avLst/>
          </a:prstGeom>
        </p:spPr>
        <p:txBody>
          <a:bodyPr lIns="0" tIns="0" rIns="0" bIns="0" rtlCol="0" anchor="t">
            <a:spAutoFit/>
          </a:bodyPr>
          <a:lstStyle/>
          <a:p>
            <a:pPr algn="ctr">
              <a:lnSpc>
                <a:spcPts val="6067"/>
              </a:lnSpc>
            </a:pPr>
            <a:r>
              <a:rPr lang="en-US" sz="4333" dirty="0">
                <a:solidFill>
                  <a:srgbClr val="000000"/>
                </a:solidFill>
                <a:latin typeface="Arial" panose="020B0604020202020204" pitchFamily="34" charset="0"/>
                <a:ea typeface="Canva Sans Bold"/>
                <a:cs typeface="Canva Sans Bold"/>
                <a:sym typeface="Canva Sans Bold"/>
              </a:rPr>
              <a:t>at-risk individuals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5766402" y="1068359"/>
            <a:ext cx="12396001"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Circumstances, environment, and situational factors of an individual or population</a:t>
            </a:r>
          </a:p>
        </p:txBody>
      </p:sp>
      <p:sp>
        <p:nvSpPr>
          <p:cNvPr id="24" name="Freeform 24"/>
          <p:cNvSpPr/>
          <p:nvPr/>
        </p:nvSpPr>
        <p:spPr>
          <a:xfrm>
            <a:off x="7867117" y="3290130"/>
            <a:ext cx="8861267" cy="2493686"/>
          </a:xfrm>
          <a:custGeom>
            <a:avLst/>
            <a:gdLst/>
            <a:ahLst/>
            <a:cxnLst/>
            <a:rect l="l" t="t" r="r" b="b"/>
            <a:pathLst>
              <a:path w="8861267" h="2493686">
                <a:moveTo>
                  <a:pt x="0" y="0"/>
                </a:moveTo>
                <a:lnTo>
                  <a:pt x="8861266" y="0"/>
                </a:lnTo>
                <a:lnTo>
                  <a:pt x="8861266" y="2493686"/>
                </a:lnTo>
                <a:lnTo>
                  <a:pt x="0" y="2493686"/>
                </a:lnTo>
                <a:lnTo>
                  <a:pt x="0" y="0"/>
                </a:lnTo>
                <a:close/>
              </a:path>
            </a:pathLst>
          </a:custGeom>
          <a:blipFill>
            <a:blip r:embed="rId3"/>
            <a:stretch>
              <a:fillRect b="-18153"/>
            </a:stretch>
          </a:blipFill>
        </p:spPr>
        <p:txBody>
          <a:bodyPr/>
          <a:lstStyle/>
          <a:p>
            <a:endParaRPr lang="en-US" dirty="0">
              <a:latin typeface="Arial" panose="020B0604020202020204" pitchFamily="34" charset="0"/>
            </a:endParaRPr>
          </a:p>
        </p:txBody>
      </p:sp>
      <p:sp>
        <p:nvSpPr>
          <p:cNvPr id="25" name="TextBox 25"/>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Context</a:t>
            </a:r>
          </a:p>
        </p:txBody>
      </p:sp>
      <p:sp>
        <p:nvSpPr>
          <p:cNvPr id="26" name="Freeform 26"/>
          <p:cNvSpPr/>
          <p:nvPr/>
        </p:nvSpPr>
        <p:spPr>
          <a:xfrm>
            <a:off x="490414" y="1815974"/>
            <a:ext cx="5158298" cy="4347910"/>
          </a:xfrm>
          <a:custGeom>
            <a:avLst/>
            <a:gdLst/>
            <a:ahLst/>
            <a:cxnLst/>
            <a:rect l="l" t="t" r="r" b="b"/>
            <a:pathLst>
              <a:path w="5158298" h="4347910">
                <a:moveTo>
                  <a:pt x="0" y="0"/>
                </a:moveTo>
                <a:lnTo>
                  <a:pt x="5158298" y="0"/>
                </a:lnTo>
                <a:lnTo>
                  <a:pt x="5158298" y="4347910"/>
                </a:lnTo>
                <a:lnTo>
                  <a:pt x="0" y="4347910"/>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grpSp>
        <p:nvGrpSpPr>
          <p:cNvPr id="27" name="Group 3">
            <a:extLst>
              <a:ext uri="{FF2B5EF4-FFF2-40B4-BE49-F238E27FC236}">
                <a16:creationId xmlns:a16="http://schemas.microsoft.com/office/drawing/2014/main" id="{4F627C66-F5F8-519E-E44F-43A28AC8C9CD}"/>
              </a:ext>
            </a:extLst>
          </p:cNvPr>
          <p:cNvGrpSpPr/>
          <p:nvPr/>
        </p:nvGrpSpPr>
        <p:grpSpPr>
          <a:xfrm>
            <a:off x="836255" y="6602034"/>
            <a:ext cx="5200276" cy="3271990"/>
            <a:chOff x="0" y="0"/>
            <a:chExt cx="6933701" cy="4362653"/>
          </a:xfrm>
        </p:grpSpPr>
        <p:grpSp>
          <p:nvGrpSpPr>
            <p:cNvPr id="28" name="Group 4">
              <a:extLst>
                <a:ext uri="{FF2B5EF4-FFF2-40B4-BE49-F238E27FC236}">
                  <a16:creationId xmlns:a16="http://schemas.microsoft.com/office/drawing/2014/main" id="{0DDFD8AD-6E7C-3F01-16A2-75A9C0D2F62D}"/>
                </a:ext>
              </a:extLst>
            </p:cNvPr>
            <p:cNvGrpSpPr/>
            <p:nvPr/>
          </p:nvGrpSpPr>
          <p:grpSpPr>
            <a:xfrm>
              <a:off x="0" y="2674826"/>
              <a:ext cx="6933701" cy="793011"/>
              <a:chOff x="0" y="0"/>
              <a:chExt cx="2487072" cy="284448"/>
            </a:xfrm>
          </p:grpSpPr>
          <p:sp>
            <p:nvSpPr>
              <p:cNvPr id="46" name="Freeform 5">
                <a:extLst>
                  <a:ext uri="{FF2B5EF4-FFF2-40B4-BE49-F238E27FC236}">
                    <a16:creationId xmlns:a16="http://schemas.microsoft.com/office/drawing/2014/main" id="{265158E0-124A-E789-2D0E-53387093FEBD}"/>
                  </a:ext>
                </a:extLst>
              </p:cNvPr>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7" name="TextBox 6">
                <a:extLst>
                  <a:ext uri="{FF2B5EF4-FFF2-40B4-BE49-F238E27FC236}">
                    <a16:creationId xmlns:a16="http://schemas.microsoft.com/office/drawing/2014/main" id="{8B8384E8-F9E6-4962-DA44-6C6D90B8F30C}"/>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29" name="Group 7">
              <a:extLst>
                <a:ext uri="{FF2B5EF4-FFF2-40B4-BE49-F238E27FC236}">
                  <a16:creationId xmlns:a16="http://schemas.microsoft.com/office/drawing/2014/main" id="{5280EAE1-DB94-D1A4-935D-E72CE6454634}"/>
                </a:ext>
              </a:extLst>
            </p:cNvPr>
            <p:cNvGrpSpPr/>
            <p:nvPr/>
          </p:nvGrpSpPr>
          <p:grpSpPr>
            <a:xfrm>
              <a:off x="0" y="0"/>
              <a:ext cx="6933701" cy="793011"/>
              <a:chOff x="0" y="0"/>
              <a:chExt cx="2487072" cy="284448"/>
            </a:xfrm>
          </p:grpSpPr>
          <p:sp>
            <p:nvSpPr>
              <p:cNvPr id="44" name="Freeform 8">
                <a:extLst>
                  <a:ext uri="{FF2B5EF4-FFF2-40B4-BE49-F238E27FC236}">
                    <a16:creationId xmlns:a16="http://schemas.microsoft.com/office/drawing/2014/main" id="{8B82E862-49C9-8223-E2F9-B25DB2898573}"/>
                  </a:ext>
                </a:extLst>
              </p:cNvPr>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5" name="TextBox 9">
                <a:extLst>
                  <a:ext uri="{FF2B5EF4-FFF2-40B4-BE49-F238E27FC236}">
                    <a16:creationId xmlns:a16="http://schemas.microsoft.com/office/drawing/2014/main" id="{F768D21D-52B0-AAE5-34CA-A114667912BB}"/>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0" name="TextBox 10">
              <a:extLst>
                <a:ext uri="{FF2B5EF4-FFF2-40B4-BE49-F238E27FC236}">
                  <a16:creationId xmlns:a16="http://schemas.microsoft.com/office/drawing/2014/main" id="{58146C99-26B1-F408-3F02-0514395468AF}"/>
                </a:ext>
              </a:extLst>
            </p:cNvPr>
            <p:cNvSpPr txBox="1"/>
            <p:nvPr/>
          </p:nvSpPr>
          <p:spPr>
            <a:xfrm>
              <a:off x="2319993" y="228980"/>
              <a:ext cx="2559400" cy="503556"/>
            </a:xfrm>
            <a:prstGeom prst="rect">
              <a:avLst/>
            </a:prstGeom>
          </p:spPr>
          <p:txBody>
            <a:bodyPr wrap="square"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Risk factors</a:t>
              </a:r>
            </a:p>
          </p:txBody>
        </p:sp>
        <p:grpSp>
          <p:nvGrpSpPr>
            <p:cNvPr id="31" name="Group 11">
              <a:extLst>
                <a:ext uri="{FF2B5EF4-FFF2-40B4-BE49-F238E27FC236}">
                  <a16:creationId xmlns:a16="http://schemas.microsoft.com/office/drawing/2014/main" id="{CCFAB1D0-337C-3047-F58D-17164243CB99}"/>
                </a:ext>
              </a:extLst>
            </p:cNvPr>
            <p:cNvGrpSpPr/>
            <p:nvPr/>
          </p:nvGrpSpPr>
          <p:grpSpPr>
            <a:xfrm>
              <a:off x="0" y="891609"/>
              <a:ext cx="6933701" cy="793011"/>
              <a:chOff x="0" y="0"/>
              <a:chExt cx="2487072" cy="284448"/>
            </a:xfrm>
          </p:grpSpPr>
          <p:sp>
            <p:nvSpPr>
              <p:cNvPr id="42" name="Freeform 12">
                <a:extLst>
                  <a:ext uri="{FF2B5EF4-FFF2-40B4-BE49-F238E27FC236}">
                    <a16:creationId xmlns:a16="http://schemas.microsoft.com/office/drawing/2014/main" id="{5E21E73C-7E9D-2A75-67FD-E0867ACE8B6C}"/>
                  </a:ext>
                </a:extLst>
              </p:cNvPr>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3" name="TextBox 13">
                <a:extLst>
                  <a:ext uri="{FF2B5EF4-FFF2-40B4-BE49-F238E27FC236}">
                    <a16:creationId xmlns:a16="http://schemas.microsoft.com/office/drawing/2014/main" id="{8B8B4FFD-CC4C-2C73-AD66-3B178753FABF}"/>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2" name="TextBox 14">
              <a:extLst>
                <a:ext uri="{FF2B5EF4-FFF2-40B4-BE49-F238E27FC236}">
                  <a16:creationId xmlns:a16="http://schemas.microsoft.com/office/drawing/2014/main" id="{F908524C-5EC3-4701-90B1-3082E1C352B1}"/>
                </a:ext>
              </a:extLst>
            </p:cNvPr>
            <p:cNvSpPr txBox="1"/>
            <p:nvPr/>
          </p:nvSpPr>
          <p:spPr>
            <a:xfrm>
              <a:off x="1706365" y="1067298"/>
              <a:ext cx="3357590" cy="503798"/>
            </a:xfrm>
            <a:prstGeom prst="rect">
              <a:avLst/>
            </a:prstGeom>
          </p:spPr>
          <p:txBody>
            <a:bodyPr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Unique challenges</a:t>
              </a:r>
            </a:p>
          </p:txBody>
        </p:sp>
        <p:grpSp>
          <p:nvGrpSpPr>
            <p:cNvPr id="33" name="Group 15">
              <a:extLst>
                <a:ext uri="{FF2B5EF4-FFF2-40B4-BE49-F238E27FC236}">
                  <a16:creationId xmlns:a16="http://schemas.microsoft.com/office/drawing/2014/main" id="{E40C4C4E-3DF2-BD8C-BE21-F402B356FCC6}"/>
                </a:ext>
              </a:extLst>
            </p:cNvPr>
            <p:cNvGrpSpPr/>
            <p:nvPr/>
          </p:nvGrpSpPr>
          <p:grpSpPr>
            <a:xfrm>
              <a:off x="0" y="1783217"/>
              <a:ext cx="6933701" cy="793011"/>
              <a:chOff x="0" y="0"/>
              <a:chExt cx="2487072" cy="284448"/>
            </a:xfrm>
          </p:grpSpPr>
          <p:sp>
            <p:nvSpPr>
              <p:cNvPr id="40" name="Freeform 16">
                <a:extLst>
                  <a:ext uri="{FF2B5EF4-FFF2-40B4-BE49-F238E27FC236}">
                    <a16:creationId xmlns:a16="http://schemas.microsoft.com/office/drawing/2014/main" id="{99A3D628-18BF-C5DD-A249-671E106B59E2}"/>
                  </a:ext>
                </a:extLst>
              </p:cNvPr>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1" name="TextBox 17">
                <a:extLst>
                  <a:ext uri="{FF2B5EF4-FFF2-40B4-BE49-F238E27FC236}">
                    <a16:creationId xmlns:a16="http://schemas.microsoft.com/office/drawing/2014/main" id="{81FCE9AF-DDAA-AB49-F0C6-12DED5986A33}"/>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4" name="TextBox 18">
              <a:extLst>
                <a:ext uri="{FF2B5EF4-FFF2-40B4-BE49-F238E27FC236}">
                  <a16:creationId xmlns:a16="http://schemas.microsoft.com/office/drawing/2014/main" id="{F654CE13-1253-8394-1413-810E5F962B1B}"/>
                </a:ext>
              </a:extLst>
            </p:cNvPr>
            <p:cNvSpPr txBox="1"/>
            <p:nvPr/>
          </p:nvSpPr>
          <p:spPr>
            <a:xfrm>
              <a:off x="2440993" y="1934440"/>
              <a:ext cx="2179623" cy="503556"/>
            </a:xfrm>
            <a:prstGeom prst="rect">
              <a:avLst/>
            </a:prstGeom>
          </p:spPr>
          <p:txBody>
            <a:bodyPr wrap="square" lIns="0" tIns="0" rIns="0" bIns="0" rtlCol="0" anchor="t">
              <a:spAutoFit/>
            </a:bodyPr>
            <a:lstStyle/>
            <a:p>
              <a:pPr algn="ctr">
                <a:lnSpc>
                  <a:spcPts val="3145"/>
                </a:lnSpc>
              </a:pPr>
              <a:r>
                <a:rPr lang="en-US" sz="2246" dirty="0">
                  <a:solidFill>
                    <a:srgbClr val="000000"/>
                  </a:solidFill>
                  <a:latin typeface="Arial" panose="020B0604020202020204" pitchFamily="34" charset="0"/>
                  <a:ea typeface="Canva Sans"/>
                  <a:cs typeface="Arial" panose="020B0604020202020204" pitchFamily="34" charset="0"/>
                  <a:sym typeface="Canva Sans"/>
                </a:rPr>
                <a:t>Culture</a:t>
              </a:r>
            </a:p>
          </p:txBody>
        </p:sp>
        <p:sp>
          <p:nvSpPr>
            <p:cNvPr id="35" name="TextBox 19">
              <a:extLst>
                <a:ext uri="{FF2B5EF4-FFF2-40B4-BE49-F238E27FC236}">
                  <a16:creationId xmlns:a16="http://schemas.microsoft.com/office/drawing/2014/main" id="{05AAF3D3-46F4-246D-D4B1-91E72C55BDA6}"/>
                </a:ext>
              </a:extLst>
            </p:cNvPr>
            <p:cNvSpPr txBox="1"/>
            <p:nvPr/>
          </p:nvSpPr>
          <p:spPr>
            <a:xfrm>
              <a:off x="389049" y="2810712"/>
              <a:ext cx="6319144" cy="515261"/>
            </a:xfrm>
            <a:prstGeom prst="rect">
              <a:avLst/>
            </a:prstGeom>
          </p:spPr>
          <p:txBody>
            <a:bodyPr wrap="square" lIns="0" tIns="0" rIns="0" bIns="0" rtlCol="0" anchor="t">
              <a:spAutoFit/>
            </a:bodyPr>
            <a:lstStyle/>
            <a:p>
              <a:pPr algn="ctr">
                <a:lnSpc>
                  <a:spcPts val="3224"/>
                </a:lnSpc>
              </a:pPr>
              <a:r>
                <a:rPr lang="en-US" sz="2303" dirty="0">
                  <a:solidFill>
                    <a:srgbClr val="000000"/>
                  </a:solidFill>
                  <a:latin typeface="Arial" panose="020B0604020202020204" pitchFamily="34" charset="0"/>
                  <a:ea typeface="Canva Sans"/>
                  <a:cs typeface="Arial" panose="020B0604020202020204" pitchFamily="34" charset="0"/>
                  <a:sym typeface="Canva Sans"/>
                </a:rPr>
                <a:t>Personal identity and perception</a:t>
              </a:r>
            </a:p>
          </p:txBody>
        </p:sp>
        <p:grpSp>
          <p:nvGrpSpPr>
            <p:cNvPr id="36" name="Group 20">
              <a:extLst>
                <a:ext uri="{FF2B5EF4-FFF2-40B4-BE49-F238E27FC236}">
                  <a16:creationId xmlns:a16="http://schemas.microsoft.com/office/drawing/2014/main" id="{A2F79AE1-8044-A3C6-853E-907222C83D61}"/>
                </a:ext>
              </a:extLst>
            </p:cNvPr>
            <p:cNvGrpSpPr/>
            <p:nvPr/>
          </p:nvGrpSpPr>
          <p:grpSpPr>
            <a:xfrm>
              <a:off x="0" y="3569642"/>
              <a:ext cx="6933701" cy="793011"/>
              <a:chOff x="0" y="0"/>
              <a:chExt cx="2487072" cy="284448"/>
            </a:xfrm>
          </p:grpSpPr>
          <p:sp>
            <p:nvSpPr>
              <p:cNvPr id="38" name="Freeform 21">
                <a:extLst>
                  <a:ext uri="{FF2B5EF4-FFF2-40B4-BE49-F238E27FC236}">
                    <a16:creationId xmlns:a16="http://schemas.microsoft.com/office/drawing/2014/main" id="{B3D52B17-1705-CD3C-BEA1-FF46BD625747}"/>
                  </a:ext>
                </a:extLst>
              </p:cNvPr>
              <p:cNvSpPr/>
              <p:nvPr/>
            </p:nvSpPr>
            <p:spPr>
              <a:xfrm>
                <a:off x="0" y="0"/>
                <a:ext cx="2487072" cy="284448"/>
              </a:xfrm>
              <a:custGeom>
                <a:avLst/>
                <a:gdLst/>
                <a:ahLst/>
                <a:cxnLst/>
                <a:rect l="l" t="t" r="r" b="b"/>
                <a:pathLst>
                  <a:path w="2487072" h="284448">
                    <a:moveTo>
                      <a:pt x="67666" y="0"/>
                    </a:moveTo>
                    <a:lnTo>
                      <a:pt x="2419406" y="0"/>
                    </a:lnTo>
                    <a:cubicBezTo>
                      <a:pt x="2437352" y="0"/>
                      <a:pt x="2454563" y="7129"/>
                      <a:pt x="2467253" y="19819"/>
                    </a:cubicBezTo>
                    <a:cubicBezTo>
                      <a:pt x="2479943" y="32509"/>
                      <a:pt x="2487072" y="49720"/>
                      <a:pt x="2487072" y="67666"/>
                    </a:cubicBezTo>
                    <a:lnTo>
                      <a:pt x="2487072" y="216782"/>
                    </a:lnTo>
                    <a:cubicBezTo>
                      <a:pt x="2487072" y="234728"/>
                      <a:pt x="2479943" y="251939"/>
                      <a:pt x="2467253" y="264629"/>
                    </a:cubicBezTo>
                    <a:cubicBezTo>
                      <a:pt x="2454563" y="277319"/>
                      <a:pt x="2437352" y="284448"/>
                      <a:pt x="2419406" y="284448"/>
                    </a:cubicBezTo>
                    <a:lnTo>
                      <a:pt x="67666" y="284448"/>
                    </a:lnTo>
                    <a:cubicBezTo>
                      <a:pt x="30295" y="284448"/>
                      <a:pt x="0" y="254153"/>
                      <a:pt x="0" y="216782"/>
                    </a:cubicBezTo>
                    <a:lnTo>
                      <a:pt x="0" y="67666"/>
                    </a:lnTo>
                    <a:cubicBezTo>
                      <a:pt x="0" y="49720"/>
                      <a:pt x="7129" y="32509"/>
                      <a:pt x="19819" y="19819"/>
                    </a:cubicBezTo>
                    <a:cubicBezTo>
                      <a:pt x="32509" y="7129"/>
                      <a:pt x="49720" y="0"/>
                      <a:pt x="67666"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39" name="TextBox 22">
                <a:extLst>
                  <a:ext uri="{FF2B5EF4-FFF2-40B4-BE49-F238E27FC236}">
                    <a16:creationId xmlns:a16="http://schemas.microsoft.com/office/drawing/2014/main" id="{3225939B-BCF3-376C-FCF2-483F25C0C06E}"/>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7" name="TextBox 23">
              <a:extLst>
                <a:ext uri="{FF2B5EF4-FFF2-40B4-BE49-F238E27FC236}">
                  <a16:creationId xmlns:a16="http://schemas.microsoft.com/office/drawing/2014/main" id="{2F0D087B-72B6-C628-6108-CF889F9EE6E7}"/>
                </a:ext>
              </a:extLst>
            </p:cNvPr>
            <p:cNvSpPr txBox="1"/>
            <p:nvPr/>
          </p:nvSpPr>
          <p:spPr>
            <a:xfrm>
              <a:off x="235517" y="3671505"/>
              <a:ext cx="6698182" cy="515261"/>
            </a:xfrm>
            <a:prstGeom prst="rect">
              <a:avLst/>
            </a:prstGeom>
          </p:spPr>
          <p:txBody>
            <a:bodyPr wrap="square" lIns="0" tIns="0" rIns="0" bIns="0" rtlCol="0" anchor="t">
              <a:spAutoFit/>
            </a:bodyPr>
            <a:lstStyle/>
            <a:p>
              <a:pPr algn="ctr">
                <a:lnSpc>
                  <a:spcPts val="3224"/>
                </a:lnSpc>
              </a:pPr>
              <a:r>
                <a:rPr lang="en-US" sz="2303" dirty="0">
                  <a:solidFill>
                    <a:srgbClr val="000000"/>
                  </a:solidFill>
                  <a:latin typeface="Arial" panose="020B0604020202020204" pitchFamily="34" charset="0"/>
                  <a:ea typeface="Canva Sans"/>
                  <a:cs typeface="Arial" panose="020B0604020202020204" pitchFamily="34" charset="0"/>
                  <a:sym typeface="Canva Sans"/>
                </a:rPr>
                <a:t>Technology background and usage</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 name="TextBox 3"/>
          <p:cNvSpPr txBox="1"/>
          <p:nvPr/>
        </p:nvSpPr>
        <p:spPr>
          <a:xfrm>
            <a:off x="608104" y="567314"/>
            <a:ext cx="13009632" cy="146193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a:p>
            <a:pPr algn="l">
              <a:lnSpc>
                <a:spcPts val="5700"/>
              </a:lnSpc>
            </a:pPr>
            <a:endParaRPr lang="en-US" sz="6000" dirty="0">
              <a:solidFill>
                <a:srgbClr val="000000"/>
              </a:solidFill>
              <a:latin typeface="Arial" panose="020B0604020202020204" pitchFamily="34" charset="0"/>
              <a:ea typeface="Helvetica Bold"/>
              <a:cs typeface="Helvetica Bold"/>
              <a:sym typeface="Helvetica Bold"/>
            </a:endParaRPr>
          </a:p>
        </p:txBody>
      </p:sp>
      <p:sp>
        <p:nvSpPr>
          <p:cNvPr id="4" name="Freeform 4"/>
          <p:cNvSpPr/>
          <p:nvPr/>
        </p:nvSpPr>
        <p:spPr>
          <a:xfrm>
            <a:off x="4953000" y="1790700"/>
            <a:ext cx="8947471" cy="7541789"/>
          </a:xfrm>
          <a:custGeom>
            <a:avLst/>
            <a:gdLst/>
            <a:ahLst/>
            <a:cxnLst/>
            <a:rect l="l" t="t" r="r" b="b"/>
            <a:pathLst>
              <a:path w="8947471" h="7541789">
                <a:moveTo>
                  <a:pt x="0" y="0"/>
                </a:moveTo>
                <a:lnTo>
                  <a:pt x="8947470" y="0"/>
                </a:lnTo>
                <a:lnTo>
                  <a:pt x="8947470" y="7541789"/>
                </a:lnTo>
                <a:lnTo>
                  <a:pt x="0" y="7541789"/>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TextBox 3"/>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Threats</a:t>
            </a:r>
          </a:p>
        </p:txBody>
      </p:sp>
      <p:sp>
        <p:nvSpPr>
          <p:cNvPr id="4" name="TextBox 4"/>
          <p:cNvSpPr txBox="1"/>
          <p:nvPr/>
        </p:nvSpPr>
        <p:spPr>
          <a:xfrm>
            <a:off x="4559248" y="1068359"/>
            <a:ext cx="13533175"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Perceived events that could adversely impact safety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grpSp>
        <p:nvGrpSpPr>
          <p:cNvPr id="3" name="Group 3"/>
          <p:cNvGrpSpPr/>
          <p:nvPr/>
        </p:nvGrpSpPr>
        <p:grpSpPr>
          <a:xfrm>
            <a:off x="748064" y="6552272"/>
            <a:ext cx="5261259" cy="3372476"/>
            <a:chOff x="0" y="0"/>
            <a:chExt cx="7015012" cy="4496636"/>
          </a:xfrm>
        </p:grpSpPr>
        <p:grpSp>
          <p:nvGrpSpPr>
            <p:cNvPr id="4" name="Group 4"/>
            <p:cNvGrpSpPr/>
            <p:nvPr/>
          </p:nvGrpSpPr>
          <p:grpSpPr>
            <a:xfrm>
              <a:off x="0" y="2706193"/>
              <a:ext cx="7015012" cy="1790443"/>
              <a:chOff x="0" y="0"/>
              <a:chExt cx="2487072" cy="634776"/>
            </a:xfrm>
          </p:grpSpPr>
          <p:sp>
            <p:nvSpPr>
              <p:cNvPr id="5" name="Freeform 5"/>
              <p:cNvSpPr/>
              <p:nvPr/>
            </p:nvSpPr>
            <p:spPr>
              <a:xfrm>
                <a:off x="0" y="0"/>
                <a:ext cx="2487072" cy="634776"/>
              </a:xfrm>
              <a:custGeom>
                <a:avLst/>
                <a:gdLst/>
                <a:ahLst/>
                <a:cxnLst/>
                <a:rect l="l" t="t" r="r" b="b"/>
                <a:pathLst>
                  <a:path w="2487072" h="634776">
                    <a:moveTo>
                      <a:pt x="43474" y="0"/>
                    </a:moveTo>
                    <a:lnTo>
                      <a:pt x="2443598" y="0"/>
                    </a:lnTo>
                    <a:cubicBezTo>
                      <a:pt x="2455128" y="0"/>
                      <a:pt x="2466186" y="4580"/>
                      <a:pt x="2474339" y="12733"/>
                    </a:cubicBezTo>
                    <a:cubicBezTo>
                      <a:pt x="2482492" y="20886"/>
                      <a:pt x="2487072" y="31944"/>
                      <a:pt x="2487072" y="43474"/>
                    </a:cubicBezTo>
                    <a:lnTo>
                      <a:pt x="2487072" y="591302"/>
                    </a:lnTo>
                    <a:cubicBezTo>
                      <a:pt x="2487072" y="615312"/>
                      <a:pt x="2467608" y="634776"/>
                      <a:pt x="2443598" y="634776"/>
                    </a:cubicBezTo>
                    <a:lnTo>
                      <a:pt x="43474" y="634776"/>
                    </a:lnTo>
                    <a:cubicBezTo>
                      <a:pt x="31944" y="634776"/>
                      <a:pt x="20886" y="630196"/>
                      <a:pt x="12733" y="622043"/>
                    </a:cubicBezTo>
                    <a:cubicBezTo>
                      <a:pt x="4580" y="613890"/>
                      <a:pt x="0" y="602832"/>
                      <a:pt x="0" y="591302"/>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6" name="TextBox 6"/>
              <p:cNvSpPr txBox="1"/>
              <p:nvPr/>
            </p:nvSpPr>
            <p:spPr>
              <a:xfrm>
                <a:off x="0" y="-38100"/>
                <a:ext cx="2487072" cy="672876"/>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7" name="Group 7"/>
            <p:cNvGrpSpPr/>
            <p:nvPr/>
          </p:nvGrpSpPr>
          <p:grpSpPr>
            <a:xfrm>
              <a:off x="0" y="0"/>
              <a:ext cx="7015012" cy="802311"/>
              <a:chOff x="0" y="0"/>
              <a:chExt cx="2487072" cy="284448"/>
            </a:xfrm>
          </p:grpSpPr>
          <p:sp>
            <p:nvSpPr>
              <p:cNvPr id="8" name="Freeform 8"/>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9" name="TextBox 9"/>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0" name="TextBox 10"/>
            <p:cNvSpPr txBox="1"/>
            <p:nvPr/>
          </p:nvSpPr>
          <p:spPr>
            <a:xfrm>
              <a:off x="2558013" y="115205"/>
              <a:ext cx="2032567"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Concerns</a:t>
              </a:r>
            </a:p>
          </p:txBody>
        </p:sp>
        <p:grpSp>
          <p:nvGrpSpPr>
            <p:cNvPr id="11" name="Group 11"/>
            <p:cNvGrpSpPr/>
            <p:nvPr/>
          </p:nvGrpSpPr>
          <p:grpSpPr>
            <a:xfrm>
              <a:off x="0" y="902064"/>
              <a:ext cx="7015012" cy="802311"/>
              <a:chOff x="0" y="0"/>
              <a:chExt cx="2487072" cy="284448"/>
            </a:xfrm>
          </p:grpSpPr>
          <p:sp>
            <p:nvSpPr>
              <p:cNvPr id="12" name="Freeform 12"/>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3" name="TextBox 13"/>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4" name="TextBox 14"/>
            <p:cNvSpPr txBox="1"/>
            <p:nvPr/>
          </p:nvSpPr>
          <p:spPr>
            <a:xfrm>
              <a:off x="2856667" y="1018010"/>
              <a:ext cx="1435864"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Harms</a:t>
              </a:r>
            </a:p>
          </p:txBody>
        </p:sp>
        <p:grpSp>
          <p:nvGrpSpPr>
            <p:cNvPr id="15" name="Group 15"/>
            <p:cNvGrpSpPr/>
            <p:nvPr/>
          </p:nvGrpSpPr>
          <p:grpSpPr>
            <a:xfrm>
              <a:off x="0" y="1804129"/>
              <a:ext cx="7015012" cy="802311"/>
              <a:chOff x="0" y="0"/>
              <a:chExt cx="2487072" cy="284448"/>
            </a:xfrm>
          </p:grpSpPr>
          <p:sp>
            <p:nvSpPr>
              <p:cNvPr id="16" name="Freeform 16"/>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7" name="TextBox 17"/>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18" name="TextBox 18"/>
            <p:cNvSpPr txBox="1"/>
            <p:nvPr/>
          </p:nvSpPr>
          <p:spPr>
            <a:xfrm>
              <a:off x="2852973" y="1920813"/>
              <a:ext cx="1439557"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Actors</a:t>
              </a:r>
            </a:p>
          </p:txBody>
        </p:sp>
        <p:sp>
          <p:nvSpPr>
            <p:cNvPr id="19" name="TextBox 19"/>
            <p:cNvSpPr txBox="1"/>
            <p:nvPr/>
          </p:nvSpPr>
          <p:spPr>
            <a:xfrm>
              <a:off x="4292531" y="2902489"/>
              <a:ext cx="2228451"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Trade-offs</a:t>
              </a:r>
            </a:p>
          </p:txBody>
        </p:sp>
        <p:sp>
          <p:nvSpPr>
            <p:cNvPr id="20" name="TextBox 20"/>
            <p:cNvSpPr txBox="1"/>
            <p:nvPr/>
          </p:nvSpPr>
          <p:spPr>
            <a:xfrm>
              <a:off x="3634371" y="3643890"/>
              <a:ext cx="3380641"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Threat appraisal</a:t>
              </a:r>
            </a:p>
          </p:txBody>
        </p:sp>
        <p:sp>
          <p:nvSpPr>
            <p:cNvPr id="21" name="TextBox 21"/>
            <p:cNvSpPr txBox="1"/>
            <p:nvPr/>
          </p:nvSpPr>
          <p:spPr>
            <a:xfrm>
              <a:off x="286344" y="3317684"/>
              <a:ext cx="3085036"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Considerations</a:t>
              </a:r>
            </a:p>
          </p:txBody>
        </p:sp>
      </p:grpSp>
      <p:sp>
        <p:nvSpPr>
          <p:cNvPr id="22" name="TextBox 2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Threats</a:t>
            </a:r>
          </a:p>
        </p:txBody>
      </p:sp>
      <p:sp>
        <p:nvSpPr>
          <p:cNvPr id="23" name="TextBox 23"/>
          <p:cNvSpPr txBox="1"/>
          <p:nvPr/>
        </p:nvSpPr>
        <p:spPr>
          <a:xfrm>
            <a:off x="4559248" y="1068359"/>
            <a:ext cx="13533175"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Perceived events that could adversely impact safety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22" name="TextBox 2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Threats</a:t>
            </a:r>
          </a:p>
        </p:txBody>
      </p:sp>
      <p:sp>
        <p:nvSpPr>
          <p:cNvPr id="23" name="TextBox 23"/>
          <p:cNvSpPr txBox="1"/>
          <p:nvPr/>
        </p:nvSpPr>
        <p:spPr>
          <a:xfrm>
            <a:off x="4559248" y="1068359"/>
            <a:ext cx="13533175" cy="1419030"/>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Perceived events that could adversely impact safety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grpSp>
        <p:nvGrpSpPr>
          <p:cNvPr id="25" name="Group 3">
            <a:extLst>
              <a:ext uri="{FF2B5EF4-FFF2-40B4-BE49-F238E27FC236}">
                <a16:creationId xmlns:a16="http://schemas.microsoft.com/office/drawing/2014/main" id="{0B25B499-EAB8-35E5-67DC-FBCD95549715}"/>
              </a:ext>
            </a:extLst>
          </p:cNvPr>
          <p:cNvGrpSpPr/>
          <p:nvPr/>
        </p:nvGrpSpPr>
        <p:grpSpPr>
          <a:xfrm>
            <a:off x="748064" y="6552272"/>
            <a:ext cx="5261259" cy="3372476"/>
            <a:chOff x="0" y="0"/>
            <a:chExt cx="7015012" cy="4496636"/>
          </a:xfrm>
        </p:grpSpPr>
        <p:grpSp>
          <p:nvGrpSpPr>
            <p:cNvPr id="26" name="Group 4">
              <a:extLst>
                <a:ext uri="{FF2B5EF4-FFF2-40B4-BE49-F238E27FC236}">
                  <a16:creationId xmlns:a16="http://schemas.microsoft.com/office/drawing/2014/main" id="{D1BDA065-0230-2139-D9E2-AD6E874501BA}"/>
                </a:ext>
              </a:extLst>
            </p:cNvPr>
            <p:cNvGrpSpPr/>
            <p:nvPr/>
          </p:nvGrpSpPr>
          <p:grpSpPr>
            <a:xfrm>
              <a:off x="0" y="2706193"/>
              <a:ext cx="7015012" cy="1790443"/>
              <a:chOff x="0" y="0"/>
              <a:chExt cx="2487072" cy="634776"/>
            </a:xfrm>
          </p:grpSpPr>
          <p:sp>
            <p:nvSpPr>
              <p:cNvPr id="42" name="Freeform 5">
                <a:extLst>
                  <a:ext uri="{FF2B5EF4-FFF2-40B4-BE49-F238E27FC236}">
                    <a16:creationId xmlns:a16="http://schemas.microsoft.com/office/drawing/2014/main" id="{9EA282C1-DB1C-AEF5-24F7-9244538A5EFC}"/>
                  </a:ext>
                </a:extLst>
              </p:cNvPr>
              <p:cNvSpPr/>
              <p:nvPr/>
            </p:nvSpPr>
            <p:spPr>
              <a:xfrm>
                <a:off x="0" y="0"/>
                <a:ext cx="2487072" cy="634776"/>
              </a:xfrm>
              <a:custGeom>
                <a:avLst/>
                <a:gdLst/>
                <a:ahLst/>
                <a:cxnLst/>
                <a:rect l="l" t="t" r="r" b="b"/>
                <a:pathLst>
                  <a:path w="2487072" h="634776">
                    <a:moveTo>
                      <a:pt x="43474" y="0"/>
                    </a:moveTo>
                    <a:lnTo>
                      <a:pt x="2443598" y="0"/>
                    </a:lnTo>
                    <a:cubicBezTo>
                      <a:pt x="2455128" y="0"/>
                      <a:pt x="2466186" y="4580"/>
                      <a:pt x="2474339" y="12733"/>
                    </a:cubicBezTo>
                    <a:cubicBezTo>
                      <a:pt x="2482492" y="20886"/>
                      <a:pt x="2487072" y="31944"/>
                      <a:pt x="2487072" y="43474"/>
                    </a:cubicBezTo>
                    <a:lnTo>
                      <a:pt x="2487072" y="591302"/>
                    </a:lnTo>
                    <a:cubicBezTo>
                      <a:pt x="2487072" y="615312"/>
                      <a:pt x="2467608" y="634776"/>
                      <a:pt x="2443598" y="634776"/>
                    </a:cubicBezTo>
                    <a:lnTo>
                      <a:pt x="43474" y="634776"/>
                    </a:lnTo>
                    <a:cubicBezTo>
                      <a:pt x="31944" y="634776"/>
                      <a:pt x="20886" y="630196"/>
                      <a:pt x="12733" y="622043"/>
                    </a:cubicBezTo>
                    <a:cubicBezTo>
                      <a:pt x="4580" y="613890"/>
                      <a:pt x="0" y="602832"/>
                      <a:pt x="0" y="591302"/>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3" name="TextBox 6">
                <a:extLst>
                  <a:ext uri="{FF2B5EF4-FFF2-40B4-BE49-F238E27FC236}">
                    <a16:creationId xmlns:a16="http://schemas.microsoft.com/office/drawing/2014/main" id="{40763258-B957-5DB1-766F-CE5A813D0A14}"/>
                  </a:ext>
                </a:extLst>
              </p:cNvPr>
              <p:cNvSpPr txBox="1"/>
              <p:nvPr/>
            </p:nvSpPr>
            <p:spPr>
              <a:xfrm>
                <a:off x="0" y="-38100"/>
                <a:ext cx="2487072" cy="672876"/>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grpSp>
          <p:nvGrpSpPr>
            <p:cNvPr id="27" name="Group 7">
              <a:extLst>
                <a:ext uri="{FF2B5EF4-FFF2-40B4-BE49-F238E27FC236}">
                  <a16:creationId xmlns:a16="http://schemas.microsoft.com/office/drawing/2014/main" id="{7A303E58-E77D-CBA6-C540-FF23C6CE6867}"/>
                </a:ext>
              </a:extLst>
            </p:cNvPr>
            <p:cNvGrpSpPr/>
            <p:nvPr/>
          </p:nvGrpSpPr>
          <p:grpSpPr>
            <a:xfrm>
              <a:off x="0" y="0"/>
              <a:ext cx="7015012" cy="802311"/>
              <a:chOff x="0" y="0"/>
              <a:chExt cx="2487072" cy="284448"/>
            </a:xfrm>
          </p:grpSpPr>
          <p:sp>
            <p:nvSpPr>
              <p:cNvPr id="40" name="Freeform 8">
                <a:extLst>
                  <a:ext uri="{FF2B5EF4-FFF2-40B4-BE49-F238E27FC236}">
                    <a16:creationId xmlns:a16="http://schemas.microsoft.com/office/drawing/2014/main" id="{CA49663D-8965-92B6-93C0-705D42CDFAB1}"/>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1" name="TextBox 9">
                <a:extLst>
                  <a:ext uri="{FF2B5EF4-FFF2-40B4-BE49-F238E27FC236}">
                    <a16:creationId xmlns:a16="http://schemas.microsoft.com/office/drawing/2014/main" id="{E2620B3D-9515-1C05-C368-60F256A0B0E1}"/>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28" name="TextBox 10">
              <a:extLst>
                <a:ext uri="{FF2B5EF4-FFF2-40B4-BE49-F238E27FC236}">
                  <a16:creationId xmlns:a16="http://schemas.microsoft.com/office/drawing/2014/main" id="{CC6D4E05-D6E5-EA2C-7075-756987ED849D}"/>
                </a:ext>
              </a:extLst>
            </p:cNvPr>
            <p:cNvSpPr txBox="1"/>
            <p:nvPr/>
          </p:nvSpPr>
          <p:spPr>
            <a:xfrm>
              <a:off x="2558013" y="115205"/>
              <a:ext cx="2032567"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Concerns</a:t>
              </a:r>
            </a:p>
          </p:txBody>
        </p:sp>
        <p:grpSp>
          <p:nvGrpSpPr>
            <p:cNvPr id="29" name="Group 11">
              <a:extLst>
                <a:ext uri="{FF2B5EF4-FFF2-40B4-BE49-F238E27FC236}">
                  <a16:creationId xmlns:a16="http://schemas.microsoft.com/office/drawing/2014/main" id="{BDF1BF26-FBC0-BADF-FAE2-9B6904AFCD45}"/>
                </a:ext>
              </a:extLst>
            </p:cNvPr>
            <p:cNvGrpSpPr/>
            <p:nvPr/>
          </p:nvGrpSpPr>
          <p:grpSpPr>
            <a:xfrm>
              <a:off x="0" y="902064"/>
              <a:ext cx="7015012" cy="802311"/>
              <a:chOff x="0" y="0"/>
              <a:chExt cx="2487072" cy="284448"/>
            </a:xfrm>
          </p:grpSpPr>
          <p:sp>
            <p:nvSpPr>
              <p:cNvPr id="38" name="Freeform 12">
                <a:extLst>
                  <a:ext uri="{FF2B5EF4-FFF2-40B4-BE49-F238E27FC236}">
                    <a16:creationId xmlns:a16="http://schemas.microsoft.com/office/drawing/2014/main" id="{CEFCC65A-9D99-6ADB-B8AB-496AAD1E270E}"/>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39" name="TextBox 13">
                <a:extLst>
                  <a:ext uri="{FF2B5EF4-FFF2-40B4-BE49-F238E27FC236}">
                    <a16:creationId xmlns:a16="http://schemas.microsoft.com/office/drawing/2014/main" id="{9A2F4C59-9816-7898-E46B-F421E276F436}"/>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0" name="TextBox 14">
              <a:extLst>
                <a:ext uri="{FF2B5EF4-FFF2-40B4-BE49-F238E27FC236}">
                  <a16:creationId xmlns:a16="http://schemas.microsoft.com/office/drawing/2014/main" id="{1DBE6B6A-19D2-46F7-1002-B80840357EF2}"/>
                </a:ext>
              </a:extLst>
            </p:cNvPr>
            <p:cNvSpPr txBox="1"/>
            <p:nvPr/>
          </p:nvSpPr>
          <p:spPr>
            <a:xfrm>
              <a:off x="2856667" y="1018010"/>
              <a:ext cx="1435864"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Harms</a:t>
              </a:r>
            </a:p>
          </p:txBody>
        </p:sp>
        <p:grpSp>
          <p:nvGrpSpPr>
            <p:cNvPr id="31" name="Group 15">
              <a:extLst>
                <a:ext uri="{FF2B5EF4-FFF2-40B4-BE49-F238E27FC236}">
                  <a16:creationId xmlns:a16="http://schemas.microsoft.com/office/drawing/2014/main" id="{9C250ECF-20CA-1EBA-7708-19850CB7CD35}"/>
                </a:ext>
              </a:extLst>
            </p:cNvPr>
            <p:cNvGrpSpPr/>
            <p:nvPr/>
          </p:nvGrpSpPr>
          <p:grpSpPr>
            <a:xfrm>
              <a:off x="0" y="1804129"/>
              <a:ext cx="7015012" cy="802311"/>
              <a:chOff x="0" y="0"/>
              <a:chExt cx="2487072" cy="284448"/>
            </a:xfrm>
          </p:grpSpPr>
          <p:sp>
            <p:nvSpPr>
              <p:cNvPr id="36" name="Freeform 16">
                <a:extLst>
                  <a:ext uri="{FF2B5EF4-FFF2-40B4-BE49-F238E27FC236}">
                    <a16:creationId xmlns:a16="http://schemas.microsoft.com/office/drawing/2014/main" id="{E3B774D8-9750-E3E6-7C86-A5B1355BE027}"/>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37" name="TextBox 17">
                <a:extLst>
                  <a:ext uri="{FF2B5EF4-FFF2-40B4-BE49-F238E27FC236}">
                    <a16:creationId xmlns:a16="http://schemas.microsoft.com/office/drawing/2014/main" id="{D4A298DD-509C-61ED-2F65-C975EECCA378}"/>
                  </a:ext>
                </a:extLst>
              </p:cNvPr>
              <p:cNvSpPr txBox="1"/>
              <p:nvPr/>
            </p:nvSpPr>
            <p:spPr>
              <a:xfrm>
                <a:off x="0" y="-38100"/>
                <a:ext cx="2487072" cy="322548"/>
              </a:xfrm>
              <a:prstGeom prst="rect">
                <a:avLst/>
              </a:prstGeom>
            </p:spPr>
            <p:txBody>
              <a:bodyPr lIns="50800" tIns="50800" rIns="50800" bIns="50800" rtlCol="0" anchor="ctr"/>
              <a:lstStyle/>
              <a:p>
                <a:pPr algn="ctr">
                  <a:lnSpc>
                    <a:spcPts val="2659"/>
                  </a:lnSpc>
                </a:pPr>
                <a:endParaRPr dirty="0">
                  <a:latin typeface="Arial" panose="020B0604020202020204" pitchFamily="34" charset="0"/>
                </a:endParaRPr>
              </a:p>
            </p:txBody>
          </p:sp>
        </p:grpSp>
        <p:sp>
          <p:nvSpPr>
            <p:cNvPr id="32" name="TextBox 18">
              <a:extLst>
                <a:ext uri="{FF2B5EF4-FFF2-40B4-BE49-F238E27FC236}">
                  <a16:creationId xmlns:a16="http://schemas.microsoft.com/office/drawing/2014/main" id="{5693F514-8D0A-82DD-DA96-ED677180FBCF}"/>
                </a:ext>
              </a:extLst>
            </p:cNvPr>
            <p:cNvSpPr txBox="1"/>
            <p:nvPr/>
          </p:nvSpPr>
          <p:spPr>
            <a:xfrm>
              <a:off x="2852973" y="1920813"/>
              <a:ext cx="1439557"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Actors</a:t>
              </a:r>
            </a:p>
          </p:txBody>
        </p:sp>
        <p:sp>
          <p:nvSpPr>
            <p:cNvPr id="33" name="TextBox 19">
              <a:extLst>
                <a:ext uri="{FF2B5EF4-FFF2-40B4-BE49-F238E27FC236}">
                  <a16:creationId xmlns:a16="http://schemas.microsoft.com/office/drawing/2014/main" id="{6424D868-9DDC-95BD-7F7D-000024100FA3}"/>
                </a:ext>
              </a:extLst>
            </p:cNvPr>
            <p:cNvSpPr txBox="1"/>
            <p:nvPr/>
          </p:nvSpPr>
          <p:spPr>
            <a:xfrm>
              <a:off x="4292531" y="2902489"/>
              <a:ext cx="2228451"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Trade-offs</a:t>
              </a:r>
            </a:p>
          </p:txBody>
        </p:sp>
        <p:sp>
          <p:nvSpPr>
            <p:cNvPr id="34" name="TextBox 20">
              <a:extLst>
                <a:ext uri="{FF2B5EF4-FFF2-40B4-BE49-F238E27FC236}">
                  <a16:creationId xmlns:a16="http://schemas.microsoft.com/office/drawing/2014/main" id="{5B200D12-BCA7-D797-BA8C-F0846657646F}"/>
                </a:ext>
              </a:extLst>
            </p:cNvPr>
            <p:cNvSpPr txBox="1"/>
            <p:nvPr/>
          </p:nvSpPr>
          <p:spPr>
            <a:xfrm>
              <a:off x="3634371" y="3643890"/>
              <a:ext cx="3380641"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Threat appraisal</a:t>
              </a:r>
            </a:p>
          </p:txBody>
        </p:sp>
        <p:sp>
          <p:nvSpPr>
            <p:cNvPr id="35" name="TextBox 21">
              <a:extLst>
                <a:ext uri="{FF2B5EF4-FFF2-40B4-BE49-F238E27FC236}">
                  <a16:creationId xmlns:a16="http://schemas.microsoft.com/office/drawing/2014/main" id="{C4BDC68B-B7B8-22CB-A6F9-C2A6F7D4811E}"/>
                </a:ext>
              </a:extLst>
            </p:cNvPr>
            <p:cNvSpPr txBox="1"/>
            <p:nvPr/>
          </p:nvSpPr>
          <p:spPr>
            <a:xfrm>
              <a:off x="286344" y="3317684"/>
              <a:ext cx="3085036" cy="550151"/>
            </a:xfrm>
            <a:prstGeom prst="rect">
              <a:avLst/>
            </a:prstGeom>
          </p:spPr>
          <p:txBody>
            <a:bodyPr wrap="square" lIns="0" tIns="0" rIns="0" bIns="0" rtlCol="0" anchor="t">
              <a:spAutoFit/>
            </a:bodyPr>
            <a:lstStyle/>
            <a:p>
              <a:pPr algn="ctr">
                <a:lnSpc>
                  <a:spcPts val="3387"/>
                </a:lnSpc>
              </a:pPr>
              <a:r>
                <a:rPr lang="en-US" sz="2419" dirty="0">
                  <a:solidFill>
                    <a:srgbClr val="000000"/>
                  </a:solidFill>
                  <a:latin typeface="Arial" panose="020B0604020202020204" pitchFamily="34" charset="0"/>
                  <a:ea typeface="Canva Sans"/>
                  <a:cs typeface="Arial" panose="020B0604020202020204" pitchFamily="34" charset="0"/>
                  <a:sym typeface="Canva Sans"/>
                </a:rPr>
                <a:t>Considerations</a:t>
              </a:r>
            </a:p>
          </p:txBody>
        </p:sp>
      </p:grpSp>
      <p:pic>
        <p:nvPicPr>
          <p:cNvPr id="3" name="Picture 2">
            <a:extLst>
              <a:ext uri="{FF2B5EF4-FFF2-40B4-BE49-F238E27FC236}">
                <a16:creationId xmlns:a16="http://schemas.microsoft.com/office/drawing/2014/main" id="{CC5BCAB8-0107-2974-D672-2310A3D01C5E}"/>
              </a:ext>
            </a:extLst>
          </p:cNvPr>
          <p:cNvPicPr>
            <a:picLocks noChangeAspect="1"/>
          </p:cNvPicPr>
          <p:nvPr/>
        </p:nvPicPr>
        <p:blipFill>
          <a:blip r:embed="rId4"/>
          <a:stretch>
            <a:fillRect/>
          </a:stretch>
        </p:blipFill>
        <p:spPr>
          <a:xfrm>
            <a:off x="6566460" y="3878628"/>
            <a:ext cx="11424437" cy="38333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146193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a:p>
            <a:pPr algn="l">
              <a:lnSpc>
                <a:spcPts val="5700"/>
              </a:lnSpc>
            </a:pPr>
            <a:endParaRPr lang="en-US" sz="6000" b="1" dirty="0">
              <a:solidFill>
                <a:srgbClr val="000000"/>
              </a:solidFill>
              <a:latin typeface="Arial" panose="020B0604020202020204" pitchFamily="34" charset="0"/>
              <a:ea typeface="Helvetica Bold"/>
              <a:cs typeface="Helvetica Bold"/>
              <a:sym typeface="Helvetica Bold"/>
            </a:endParaRPr>
          </a:p>
        </p:txBody>
      </p:sp>
      <p:sp>
        <p:nvSpPr>
          <p:cNvPr id="3" name="Freeform 3"/>
          <p:cNvSpPr/>
          <p:nvPr/>
        </p:nvSpPr>
        <p:spPr>
          <a:xfrm>
            <a:off x="4680932" y="1725503"/>
            <a:ext cx="8936803" cy="7532797"/>
          </a:xfrm>
          <a:custGeom>
            <a:avLst/>
            <a:gdLst/>
            <a:ahLst/>
            <a:cxnLst/>
            <a:rect l="l" t="t" r="r" b="b"/>
            <a:pathLst>
              <a:path w="8936803" h="7532797">
                <a:moveTo>
                  <a:pt x="0" y="0"/>
                </a:moveTo>
                <a:lnTo>
                  <a:pt x="8936803" y="0"/>
                </a:lnTo>
                <a:lnTo>
                  <a:pt x="8936803" y="7532797"/>
                </a:lnTo>
                <a:lnTo>
                  <a:pt x="0" y="7532797"/>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Protective Strategies</a:t>
            </a:r>
          </a:p>
        </p:txBody>
      </p:sp>
      <p:sp>
        <p:nvSpPr>
          <p:cNvPr id="3" name="TextBox 3"/>
          <p:cNvSpPr txBox="1"/>
          <p:nvPr/>
        </p:nvSpPr>
        <p:spPr>
          <a:xfrm>
            <a:off x="5587948" y="1300739"/>
            <a:ext cx="12700052" cy="2142131"/>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Measures taken in order to protect digital safety, privacy, and security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4" name="Freeform 4"/>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Protective Strategies</a:t>
            </a:r>
          </a:p>
        </p:txBody>
      </p:sp>
      <p:sp>
        <p:nvSpPr>
          <p:cNvPr id="3" name="TextBox 3"/>
          <p:cNvSpPr txBox="1"/>
          <p:nvPr/>
        </p:nvSpPr>
        <p:spPr>
          <a:xfrm>
            <a:off x="5587948" y="1300739"/>
            <a:ext cx="12700052" cy="2142131"/>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Measures taken in order to protect digital safety, privacy, and security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grpSp>
        <p:nvGrpSpPr>
          <p:cNvPr id="4" name="Group 4"/>
          <p:cNvGrpSpPr/>
          <p:nvPr/>
        </p:nvGrpSpPr>
        <p:grpSpPr>
          <a:xfrm>
            <a:off x="1028700" y="6493889"/>
            <a:ext cx="4840662" cy="3401769"/>
            <a:chOff x="0" y="0"/>
            <a:chExt cx="6454216" cy="4535692"/>
          </a:xfrm>
        </p:grpSpPr>
        <p:grpSp>
          <p:nvGrpSpPr>
            <p:cNvPr id="5" name="Group 5"/>
            <p:cNvGrpSpPr/>
            <p:nvPr/>
          </p:nvGrpSpPr>
          <p:grpSpPr>
            <a:xfrm>
              <a:off x="0" y="2489854"/>
              <a:ext cx="6454216" cy="2045838"/>
              <a:chOff x="0" y="0"/>
              <a:chExt cx="2487072" cy="788345"/>
            </a:xfrm>
          </p:grpSpPr>
          <p:sp>
            <p:nvSpPr>
              <p:cNvPr id="6" name="Freeform 6"/>
              <p:cNvSpPr/>
              <p:nvPr/>
            </p:nvSpPr>
            <p:spPr>
              <a:xfrm>
                <a:off x="0" y="0"/>
                <a:ext cx="2487072" cy="788345"/>
              </a:xfrm>
              <a:custGeom>
                <a:avLst/>
                <a:gdLst/>
                <a:ahLst/>
                <a:cxnLst/>
                <a:rect l="l" t="t" r="r" b="b"/>
                <a:pathLst>
                  <a:path w="2487072" h="788345">
                    <a:moveTo>
                      <a:pt x="43474" y="0"/>
                    </a:moveTo>
                    <a:lnTo>
                      <a:pt x="2443598" y="0"/>
                    </a:lnTo>
                    <a:cubicBezTo>
                      <a:pt x="2455128" y="0"/>
                      <a:pt x="2466186" y="4580"/>
                      <a:pt x="2474339" y="12733"/>
                    </a:cubicBezTo>
                    <a:cubicBezTo>
                      <a:pt x="2482492" y="20886"/>
                      <a:pt x="2487072" y="31944"/>
                      <a:pt x="2487072" y="43474"/>
                    </a:cubicBezTo>
                    <a:lnTo>
                      <a:pt x="2487072" y="744871"/>
                    </a:lnTo>
                    <a:cubicBezTo>
                      <a:pt x="2487072" y="768881"/>
                      <a:pt x="2467608" y="788345"/>
                      <a:pt x="2443598" y="788345"/>
                    </a:cubicBezTo>
                    <a:lnTo>
                      <a:pt x="43474" y="788345"/>
                    </a:lnTo>
                    <a:cubicBezTo>
                      <a:pt x="31944" y="788345"/>
                      <a:pt x="20886" y="783764"/>
                      <a:pt x="12733" y="775611"/>
                    </a:cubicBezTo>
                    <a:cubicBezTo>
                      <a:pt x="4580" y="767458"/>
                      <a:pt x="0" y="756401"/>
                      <a:pt x="0" y="744871"/>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7" name="TextBox 7"/>
              <p:cNvSpPr txBox="1"/>
              <p:nvPr/>
            </p:nvSpPr>
            <p:spPr>
              <a:xfrm>
                <a:off x="0" y="-38100"/>
                <a:ext cx="2487072" cy="826445"/>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grpSp>
          <p:nvGrpSpPr>
            <p:cNvPr id="8" name="Group 8"/>
            <p:cNvGrpSpPr/>
            <p:nvPr/>
          </p:nvGrpSpPr>
          <p:grpSpPr>
            <a:xfrm>
              <a:off x="0" y="0"/>
              <a:ext cx="6454216" cy="738172"/>
              <a:chOff x="0" y="0"/>
              <a:chExt cx="2487072" cy="284448"/>
            </a:xfrm>
          </p:grpSpPr>
          <p:sp>
            <p:nvSpPr>
              <p:cNvPr id="9" name="Freeform 9"/>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0" name="TextBox 10"/>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1" name="TextBox 11"/>
            <p:cNvSpPr txBox="1"/>
            <p:nvPr/>
          </p:nvSpPr>
          <p:spPr>
            <a:xfrm>
              <a:off x="2372168" y="93425"/>
              <a:ext cx="1844232" cy="50253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Recovery</a:t>
              </a:r>
            </a:p>
          </p:txBody>
        </p:sp>
        <p:grpSp>
          <p:nvGrpSpPr>
            <p:cNvPr id="12" name="Group 12"/>
            <p:cNvGrpSpPr/>
            <p:nvPr/>
          </p:nvGrpSpPr>
          <p:grpSpPr>
            <a:xfrm>
              <a:off x="0" y="829951"/>
              <a:ext cx="6454216" cy="738172"/>
              <a:chOff x="0" y="0"/>
              <a:chExt cx="2487072" cy="284448"/>
            </a:xfrm>
          </p:grpSpPr>
          <p:sp>
            <p:nvSpPr>
              <p:cNvPr id="13" name="Freeform 13"/>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4" name="TextBox 14"/>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5" name="TextBox 15"/>
            <p:cNvSpPr txBox="1"/>
            <p:nvPr/>
          </p:nvSpPr>
          <p:spPr>
            <a:xfrm>
              <a:off x="1271699" y="969635"/>
              <a:ext cx="3960700" cy="499615"/>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Information Seeking</a:t>
              </a:r>
            </a:p>
          </p:txBody>
        </p:sp>
        <p:grpSp>
          <p:nvGrpSpPr>
            <p:cNvPr id="16" name="Group 16"/>
            <p:cNvGrpSpPr/>
            <p:nvPr/>
          </p:nvGrpSpPr>
          <p:grpSpPr>
            <a:xfrm>
              <a:off x="0" y="1659903"/>
              <a:ext cx="6454216" cy="738172"/>
              <a:chOff x="0" y="0"/>
              <a:chExt cx="2487072" cy="284448"/>
            </a:xfrm>
          </p:grpSpPr>
          <p:sp>
            <p:nvSpPr>
              <p:cNvPr id="17" name="Freeform 17"/>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8" name="TextBox 18"/>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9" name="TextBox 19"/>
            <p:cNvSpPr txBox="1"/>
            <p:nvPr/>
          </p:nvSpPr>
          <p:spPr>
            <a:xfrm>
              <a:off x="2377435" y="1754689"/>
              <a:ext cx="1838965" cy="48415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Defenses</a:t>
              </a:r>
            </a:p>
          </p:txBody>
        </p:sp>
        <p:sp>
          <p:nvSpPr>
            <p:cNvPr id="20" name="TextBox 20"/>
            <p:cNvSpPr txBox="1"/>
            <p:nvPr/>
          </p:nvSpPr>
          <p:spPr>
            <a:xfrm>
              <a:off x="3149905" y="2753024"/>
              <a:ext cx="1951584" cy="499613"/>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Mapping</a:t>
              </a:r>
            </a:p>
          </p:txBody>
        </p:sp>
        <p:sp>
          <p:nvSpPr>
            <p:cNvPr id="21" name="TextBox 21"/>
            <p:cNvSpPr txBox="1"/>
            <p:nvPr/>
          </p:nvSpPr>
          <p:spPr>
            <a:xfrm>
              <a:off x="3275499" y="3252637"/>
              <a:ext cx="2803499" cy="499613"/>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Perceived cost</a:t>
              </a:r>
            </a:p>
          </p:txBody>
        </p:sp>
        <p:sp>
          <p:nvSpPr>
            <p:cNvPr id="22" name="TextBox 22"/>
            <p:cNvSpPr txBox="1"/>
            <p:nvPr/>
          </p:nvSpPr>
          <p:spPr>
            <a:xfrm>
              <a:off x="151911" y="3083701"/>
              <a:ext cx="2803499" cy="499615"/>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Considerations</a:t>
              </a:r>
            </a:p>
          </p:txBody>
        </p:sp>
        <p:sp>
          <p:nvSpPr>
            <p:cNvPr id="23" name="TextBox 23"/>
            <p:cNvSpPr txBox="1"/>
            <p:nvPr/>
          </p:nvSpPr>
          <p:spPr>
            <a:xfrm>
              <a:off x="3227108" y="3729243"/>
              <a:ext cx="3178717" cy="50253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Coping appraisal</a:t>
              </a:r>
            </a:p>
          </p:txBody>
        </p:sp>
      </p:grpSp>
      <p:sp>
        <p:nvSpPr>
          <p:cNvPr id="24" name="Freeform 24"/>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Protective Strategies</a:t>
            </a:r>
          </a:p>
        </p:txBody>
      </p:sp>
      <p:sp>
        <p:nvSpPr>
          <p:cNvPr id="3" name="TextBox 3"/>
          <p:cNvSpPr txBox="1"/>
          <p:nvPr/>
        </p:nvSpPr>
        <p:spPr>
          <a:xfrm>
            <a:off x="5587948" y="1300739"/>
            <a:ext cx="12700052" cy="2142131"/>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Measures taken in order to protect digital safety, privacy, and security</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24" name="Freeform 24"/>
          <p:cNvSpPr/>
          <p:nvPr/>
        </p:nvSpPr>
        <p:spPr>
          <a:xfrm>
            <a:off x="503134" y="1815974"/>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grpSp>
        <p:nvGrpSpPr>
          <p:cNvPr id="26" name="Group 4">
            <a:extLst>
              <a:ext uri="{FF2B5EF4-FFF2-40B4-BE49-F238E27FC236}">
                <a16:creationId xmlns:a16="http://schemas.microsoft.com/office/drawing/2014/main" id="{4E0DC2D1-66FF-E28F-AE40-991C4A35BBB0}"/>
              </a:ext>
            </a:extLst>
          </p:cNvPr>
          <p:cNvGrpSpPr/>
          <p:nvPr/>
        </p:nvGrpSpPr>
        <p:grpSpPr>
          <a:xfrm>
            <a:off x="1028700" y="6493889"/>
            <a:ext cx="4840662" cy="3401769"/>
            <a:chOff x="0" y="0"/>
            <a:chExt cx="6454216" cy="4535692"/>
          </a:xfrm>
        </p:grpSpPr>
        <p:grpSp>
          <p:nvGrpSpPr>
            <p:cNvPr id="27" name="Group 5">
              <a:extLst>
                <a:ext uri="{FF2B5EF4-FFF2-40B4-BE49-F238E27FC236}">
                  <a16:creationId xmlns:a16="http://schemas.microsoft.com/office/drawing/2014/main" id="{5300C584-3B68-4142-FC1F-F4153688FDC9}"/>
                </a:ext>
              </a:extLst>
            </p:cNvPr>
            <p:cNvGrpSpPr/>
            <p:nvPr/>
          </p:nvGrpSpPr>
          <p:grpSpPr>
            <a:xfrm>
              <a:off x="0" y="2489854"/>
              <a:ext cx="6454216" cy="2045838"/>
              <a:chOff x="0" y="0"/>
              <a:chExt cx="2487072" cy="788345"/>
            </a:xfrm>
          </p:grpSpPr>
          <p:sp>
            <p:nvSpPr>
              <p:cNvPr id="44" name="Freeform 6">
                <a:extLst>
                  <a:ext uri="{FF2B5EF4-FFF2-40B4-BE49-F238E27FC236}">
                    <a16:creationId xmlns:a16="http://schemas.microsoft.com/office/drawing/2014/main" id="{C60DF036-7C65-CD7A-F32C-D4B197A5CDC4}"/>
                  </a:ext>
                </a:extLst>
              </p:cNvPr>
              <p:cNvSpPr/>
              <p:nvPr/>
            </p:nvSpPr>
            <p:spPr>
              <a:xfrm>
                <a:off x="0" y="0"/>
                <a:ext cx="2487072" cy="788345"/>
              </a:xfrm>
              <a:custGeom>
                <a:avLst/>
                <a:gdLst/>
                <a:ahLst/>
                <a:cxnLst/>
                <a:rect l="l" t="t" r="r" b="b"/>
                <a:pathLst>
                  <a:path w="2487072" h="788345">
                    <a:moveTo>
                      <a:pt x="43474" y="0"/>
                    </a:moveTo>
                    <a:lnTo>
                      <a:pt x="2443598" y="0"/>
                    </a:lnTo>
                    <a:cubicBezTo>
                      <a:pt x="2455128" y="0"/>
                      <a:pt x="2466186" y="4580"/>
                      <a:pt x="2474339" y="12733"/>
                    </a:cubicBezTo>
                    <a:cubicBezTo>
                      <a:pt x="2482492" y="20886"/>
                      <a:pt x="2487072" y="31944"/>
                      <a:pt x="2487072" y="43474"/>
                    </a:cubicBezTo>
                    <a:lnTo>
                      <a:pt x="2487072" y="744871"/>
                    </a:lnTo>
                    <a:cubicBezTo>
                      <a:pt x="2487072" y="768881"/>
                      <a:pt x="2467608" y="788345"/>
                      <a:pt x="2443598" y="788345"/>
                    </a:cubicBezTo>
                    <a:lnTo>
                      <a:pt x="43474" y="788345"/>
                    </a:lnTo>
                    <a:cubicBezTo>
                      <a:pt x="31944" y="788345"/>
                      <a:pt x="20886" y="783764"/>
                      <a:pt x="12733" y="775611"/>
                    </a:cubicBezTo>
                    <a:cubicBezTo>
                      <a:pt x="4580" y="767458"/>
                      <a:pt x="0" y="756401"/>
                      <a:pt x="0" y="744871"/>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5" name="TextBox 7">
                <a:extLst>
                  <a:ext uri="{FF2B5EF4-FFF2-40B4-BE49-F238E27FC236}">
                    <a16:creationId xmlns:a16="http://schemas.microsoft.com/office/drawing/2014/main" id="{3CA9585A-2052-CA7C-9977-F0CE6C899C13}"/>
                  </a:ext>
                </a:extLst>
              </p:cNvPr>
              <p:cNvSpPr txBox="1"/>
              <p:nvPr/>
            </p:nvSpPr>
            <p:spPr>
              <a:xfrm>
                <a:off x="0" y="-38100"/>
                <a:ext cx="2487072" cy="826445"/>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grpSp>
          <p:nvGrpSpPr>
            <p:cNvPr id="28" name="Group 8">
              <a:extLst>
                <a:ext uri="{FF2B5EF4-FFF2-40B4-BE49-F238E27FC236}">
                  <a16:creationId xmlns:a16="http://schemas.microsoft.com/office/drawing/2014/main" id="{32AEA3C7-9A0D-7459-FB14-B74A19CC4C96}"/>
                </a:ext>
              </a:extLst>
            </p:cNvPr>
            <p:cNvGrpSpPr/>
            <p:nvPr/>
          </p:nvGrpSpPr>
          <p:grpSpPr>
            <a:xfrm>
              <a:off x="0" y="0"/>
              <a:ext cx="6454216" cy="738172"/>
              <a:chOff x="0" y="0"/>
              <a:chExt cx="2487072" cy="284448"/>
            </a:xfrm>
          </p:grpSpPr>
          <p:sp>
            <p:nvSpPr>
              <p:cNvPr id="42" name="Freeform 9">
                <a:extLst>
                  <a:ext uri="{FF2B5EF4-FFF2-40B4-BE49-F238E27FC236}">
                    <a16:creationId xmlns:a16="http://schemas.microsoft.com/office/drawing/2014/main" id="{B5673436-E9B8-95C4-AA03-3708F5FFB9C5}"/>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3" name="TextBox 10">
                <a:extLst>
                  <a:ext uri="{FF2B5EF4-FFF2-40B4-BE49-F238E27FC236}">
                    <a16:creationId xmlns:a16="http://schemas.microsoft.com/office/drawing/2014/main" id="{EE534802-CF2E-A9C8-4501-DC5B7BE9C6DD}"/>
                  </a:ext>
                </a:extLst>
              </p:cNvPr>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29" name="TextBox 11">
              <a:extLst>
                <a:ext uri="{FF2B5EF4-FFF2-40B4-BE49-F238E27FC236}">
                  <a16:creationId xmlns:a16="http://schemas.microsoft.com/office/drawing/2014/main" id="{11EE59D4-10A1-CEE5-3D1A-BBE97587AF24}"/>
                </a:ext>
              </a:extLst>
            </p:cNvPr>
            <p:cNvSpPr txBox="1"/>
            <p:nvPr/>
          </p:nvSpPr>
          <p:spPr>
            <a:xfrm>
              <a:off x="2372168" y="93425"/>
              <a:ext cx="1844232" cy="50253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Recovery</a:t>
              </a:r>
            </a:p>
          </p:txBody>
        </p:sp>
        <p:grpSp>
          <p:nvGrpSpPr>
            <p:cNvPr id="30" name="Group 12">
              <a:extLst>
                <a:ext uri="{FF2B5EF4-FFF2-40B4-BE49-F238E27FC236}">
                  <a16:creationId xmlns:a16="http://schemas.microsoft.com/office/drawing/2014/main" id="{4EE59D91-85F7-F26E-50E3-6697C69C20EC}"/>
                </a:ext>
              </a:extLst>
            </p:cNvPr>
            <p:cNvGrpSpPr/>
            <p:nvPr/>
          </p:nvGrpSpPr>
          <p:grpSpPr>
            <a:xfrm>
              <a:off x="0" y="829951"/>
              <a:ext cx="6454216" cy="738172"/>
              <a:chOff x="0" y="0"/>
              <a:chExt cx="2487072" cy="284448"/>
            </a:xfrm>
          </p:grpSpPr>
          <p:sp>
            <p:nvSpPr>
              <p:cNvPr id="40" name="Freeform 13">
                <a:extLst>
                  <a:ext uri="{FF2B5EF4-FFF2-40B4-BE49-F238E27FC236}">
                    <a16:creationId xmlns:a16="http://schemas.microsoft.com/office/drawing/2014/main" id="{5E1F16EF-7EB0-AC72-3F47-20399DFE9DE8}"/>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41" name="TextBox 14">
                <a:extLst>
                  <a:ext uri="{FF2B5EF4-FFF2-40B4-BE49-F238E27FC236}">
                    <a16:creationId xmlns:a16="http://schemas.microsoft.com/office/drawing/2014/main" id="{A4596B14-4A67-4DE6-07F3-D104ED03EC15}"/>
                  </a:ext>
                </a:extLst>
              </p:cNvPr>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31" name="TextBox 15">
              <a:extLst>
                <a:ext uri="{FF2B5EF4-FFF2-40B4-BE49-F238E27FC236}">
                  <a16:creationId xmlns:a16="http://schemas.microsoft.com/office/drawing/2014/main" id="{B33CF8FC-E2D0-3D70-2C66-D3ABB0E21CA4}"/>
                </a:ext>
              </a:extLst>
            </p:cNvPr>
            <p:cNvSpPr txBox="1"/>
            <p:nvPr/>
          </p:nvSpPr>
          <p:spPr>
            <a:xfrm>
              <a:off x="1271699" y="969635"/>
              <a:ext cx="3960700" cy="499615"/>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Information Seeking</a:t>
              </a:r>
            </a:p>
          </p:txBody>
        </p:sp>
        <p:grpSp>
          <p:nvGrpSpPr>
            <p:cNvPr id="32" name="Group 16">
              <a:extLst>
                <a:ext uri="{FF2B5EF4-FFF2-40B4-BE49-F238E27FC236}">
                  <a16:creationId xmlns:a16="http://schemas.microsoft.com/office/drawing/2014/main" id="{9A6773AE-E43F-F77F-DD70-328F599B6C0F}"/>
                </a:ext>
              </a:extLst>
            </p:cNvPr>
            <p:cNvGrpSpPr/>
            <p:nvPr/>
          </p:nvGrpSpPr>
          <p:grpSpPr>
            <a:xfrm>
              <a:off x="0" y="1659903"/>
              <a:ext cx="6454216" cy="738172"/>
              <a:chOff x="0" y="0"/>
              <a:chExt cx="2487072" cy="284448"/>
            </a:xfrm>
          </p:grpSpPr>
          <p:sp>
            <p:nvSpPr>
              <p:cNvPr id="38" name="Freeform 17">
                <a:extLst>
                  <a:ext uri="{FF2B5EF4-FFF2-40B4-BE49-F238E27FC236}">
                    <a16:creationId xmlns:a16="http://schemas.microsoft.com/office/drawing/2014/main" id="{60238639-6520-6C9C-81DB-89AB5349EB77}"/>
                  </a:ext>
                </a:extLst>
              </p:cNvPr>
              <p:cNvSpPr/>
              <p:nvPr/>
            </p:nvSpPr>
            <p:spPr>
              <a:xfrm>
                <a:off x="0" y="0"/>
                <a:ext cx="2487072" cy="284448"/>
              </a:xfrm>
              <a:custGeom>
                <a:avLst/>
                <a:gdLst/>
                <a:ahLst/>
                <a:cxnLst/>
                <a:rect l="l" t="t" r="r" b="b"/>
                <a:pathLst>
                  <a:path w="2487072" h="284448">
                    <a:moveTo>
                      <a:pt x="43474" y="0"/>
                    </a:moveTo>
                    <a:lnTo>
                      <a:pt x="2443598" y="0"/>
                    </a:lnTo>
                    <a:cubicBezTo>
                      <a:pt x="2455128" y="0"/>
                      <a:pt x="2466186" y="4580"/>
                      <a:pt x="2474339" y="12733"/>
                    </a:cubicBezTo>
                    <a:cubicBezTo>
                      <a:pt x="2482492" y="20886"/>
                      <a:pt x="2487072" y="31944"/>
                      <a:pt x="2487072" y="43474"/>
                    </a:cubicBezTo>
                    <a:lnTo>
                      <a:pt x="2487072" y="240974"/>
                    </a:lnTo>
                    <a:cubicBezTo>
                      <a:pt x="2487072" y="252504"/>
                      <a:pt x="2482492" y="263562"/>
                      <a:pt x="2474339" y="271715"/>
                    </a:cubicBezTo>
                    <a:cubicBezTo>
                      <a:pt x="2466186" y="279868"/>
                      <a:pt x="2455128" y="284448"/>
                      <a:pt x="2443598" y="284448"/>
                    </a:cubicBezTo>
                    <a:lnTo>
                      <a:pt x="43474" y="284448"/>
                    </a:lnTo>
                    <a:cubicBezTo>
                      <a:pt x="19464" y="284448"/>
                      <a:pt x="0" y="264984"/>
                      <a:pt x="0" y="240974"/>
                    </a:cubicBezTo>
                    <a:lnTo>
                      <a:pt x="0" y="43474"/>
                    </a:lnTo>
                    <a:cubicBezTo>
                      <a:pt x="0" y="31944"/>
                      <a:pt x="4580" y="20886"/>
                      <a:pt x="12733" y="12733"/>
                    </a:cubicBezTo>
                    <a:cubicBezTo>
                      <a:pt x="20886" y="4580"/>
                      <a:pt x="31944" y="0"/>
                      <a:pt x="43474"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39" name="TextBox 18">
                <a:extLst>
                  <a:ext uri="{FF2B5EF4-FFF2-40B4-BE49-F238E27FC236}">
                    <a16:creationId xmlns:a16="http://schemas.microsoft.com/office/drawing/2014/main" id="{7009E339-0E5C-BB66-7058-6291CD3A1763}"/>
                  </a:ext>
                </a:extLst>
              </p:cNvPr>
              <p:cNvSpPr txBox="1"/>
              <p:nvPr/>
            </p:nvSpPr>
            <p:spPr>
              <a:xfrm>
                <a:off x="0" y="-38100"/>
                <a:ext cx="2487072"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33" name="TextBox 19">
              <a:extLst>
                <a:ext uri="{FF2B5EF4-FFF2-40B4-BE49-F238E27FC236}">
                  <a16:creationId xmlns:a16="http://schemas.microsoft.com/office/drawing/2014/main" id="{5389D41C-E2DA-EBC8-F7C4-2CB7BE3EA38D}"/>
                </a:ext>
              </a:extLst>
            </p:cNvPr>
            <p:cNvSpPr txBox="1"/>
            <p:nvPr/>
          </p:nvSpPr>
          <p:spPr>
            <a:xfrm>
              <a:off x="2377435" y="1754689"/>
              <a:ext cx="1838965" cy="48415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Defenses</a:t>
              </a:r>
            </a:p>
          </p:txBody>
        </p:sp>
        <p:sp>
          <p:nvSpPr>
            <p:cNvPr id="34" name="TextBox 20">
              <a:extLst>
                <a:ext uri="{FF2B5EF4-FFF2-40B4-BE49-F238E27FC236}">
                  <a16:creationId xmlns:a16="http://schemas.microsoft.com/office/drawing/2014/main" id="{A973FC1F-2185-E3A6-0B41-FA0BF84D91BA}"/>
                </a:ext>
              </a:extLst>
            </p:cNvPr>
            <p:cNvSpPr txBox="1"/>
            <p:nvPr/>
          </p:nvSpPr>
          <p:spPr>
            <a:xfrm>
              <a:off x="3149905" y="2753024"/>
              <a:ext cx="1951584" cy="499613"/>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Mapping</a:t>
              </a:r>
            </a:p>
          </p:txBody>
        </p:sp>
        <p:sp>
          <p:nvSpPr>
            <p:cNvPr id="35" name="TextBox 21">
              <a:extLst>
                <a:ext uri="{FF2B5EF4-FFF2-40B4-BE49-F238E27FC236}">
                  <a16:creationId xmlns:a16="http://schemas.microsoft.com/office/drawing/2014/main" id="{29AD0425-6456-BAF0-1607-6ECD3F361155}"/>
                </a:ext>
              </a:extLst>
            </p:cNvPr>
            <p:cNvSpPr txBox="1"/>
            <p:nvPr/>
          </p:nvSpPr>
          <p:spPr>
            <a:xfrm>
              <a:off x="3275499" y="3252637"/>
              <a:ext cx="2803499" cy="499613"/>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Perceived cost</a:t>
              </a:r>
            </a:p>
          </p:txBody>
        </p:sp>
        <p:sp>
          <p:nvSpPr>
            <p:cNvPr id="36" name="TextBox 22">
              <a:extLst>
                <a:ext uri="{FF2B5EF4-FFF2-40B4-BE49-F238E27FC236}">
                  <a16:creationId xmlns:a16="http://schemas.microsoft.com/office/drawing/2014/main" id="{D3B7B2F7-7B99-8973-6BD7-D1BAF2674B4C}"/>
                </a:ext>
              </a:extLst>
            </p:cNvPr>
            <p:cNvSpPr txBox="1"/>
            <p:nvPr/>
          </p:nvSpPr>
          <p:spPr>
            <a:xfrm>
              <a:off x="151911" y="3083701"/>
              <a:ext cx="2803499" cy="499615"/>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Considerations</a:t>
              </a:r>
            </a:p>
          </p:txBody>
        </p:sp>
        <p:sp>
          <p:nvSpPr>
            <p:cNvPr id="37" name="TextBox 23">
              <a:extLst>
                <a:ext uri="{FF2B5EF4-FFF2-40B4-BE49-F238E27FC236}">
                  <a16:creationId xmlns:a16="http://schemas.microsoft.com/office/drawing/2014/main" id="{8F1BCF50-4886-15EF-4F05-45EF2AF1D5ED}"/>
                </a:ext>
              </a:extLst>
            </p:cNvPr>
            <p:cNvSpPr txBox="1"/>
            <p:nvPr/>
          </p:nvSpPr>
          <p:spPr>
            <a:xfrm>
              <a:off x="3227108" y="3729243"/>
              <a:ext cx="3178717" cy="502531"/>
            </a:xfrm>
            <a:prstGeom prst="rect">
              <a:avLst/>
            </a:prstGeom>
          </p:spPr>
          <p:txBody>
            <a:bodyPr wrap="square" lIns="0" tIns="0" rIns="0" bIns="0" rtlCol="0" anchor="t">
              <a:spAutoFit/>
            </a:bodyPr>
            <a:lstStyle/>
            <a:p>
              <a:pPr algn="ctr">
                <a:lnSpc>
                  <a:spcPts val="3116"/>
                </a:lnSpc>
              </a:pPr>
              <a:r>
                <a:rPr lang="en-US" sz="2226" dirty="0">
                  <a:solidFill>
                    <a:srgbClr val="000000"/>
                  </a:solidFill>
                  <a:latin typeface="Arial" panose="020B0604020202020204" pitchFamily="34" charset="0"/>
                  <a:ea typeface="Canva Sans"/>
                  <a:cs typeface="Arial" panose="020B0604020202020204" pitchFamily="34" charset="0"/>
                  <a:sym typeface="Canva Sans"/>
                </a:rPr>
                <a:t>Coping appraisal</a:t>
              </a:r>
            </a:p>
          </p:txBody>
        </p:sp>
      </p:grpSp>
      <p:pic>
        <p:nvPicPr>
          <p:cNvPr id="5" name="Picture 4">
            <a:extLst>
              <a:ext uri="{FF2B5EF4-FFF2-40B4-BE49-F238E27FC236}">
                <a16:creationId xmlns:a16="http://schemas.microsoft.com/office/drawing/2014/main" id="{028C2195-0C6F-D971-CF06-F510BEBECD7D}"/>
              </a:ext>
            </a:extLst>
          </p:cNvPr>
          <p:cNvPicPr>
            <a:picLocks noChangeAspect="1"/>
          </p:cNvPicPr>
          <p:nvPr/>
        </p:nvPicPr>
        <p:blipFill>
          <a:blip r:embed="rId4"/>
          <a:stretch>
            <a:fillRect/>
          </a:stretch>
        </p:blipFill>
        <p:spPr>
          <a:xfrm>
            <a:off x="6333990" y="4122375"/>
            <a:ext cx="11118164" cy="309874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608104" y="567314"/>
            <a:ext cx="13009632" cy="146193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a:p>
            <a:pPr algn="l">
              <a:lnSpc>
                <a:spcPts val="5700"/>
              </a:lnSpc>
            </a:pPr>
            <a:endParaRPr lang="en-US" sz="6000" b="1" dirty="0">
              <a:solidFill>
                <a:srgbClr val="000000"/>
              </a:solidFill>
              <a:latin typeface="Arial" panose="020B0604020202020204" pitchFamily="34" charset="0"/>
              <a:ea typeface="Helvetica Bold"/>
              <a:cs typeface="Helvetica Bold"/>
              <a:sym typeface="Helvetica Bold"/>
            </a:endParaRPr>
          </a:p>
        </p:txBody>
      </p:sp>
      <p:sp>
        <p:nvSpPr>
          <p:cNvPr id="3" name="Freeform 3"/>
          <p:cNvSpPr/>
          <p:nvPr/>
        </p:nvSpPr>
        <p:spPr>
          <a:xfrm>
            <a:off x="4746916" y="1771394"/>
            <a:ext cx="8870819" cy="7477180"/>
          </a:xfrm>
          <a:custGeom>
            <a:avLst/>
            <a:gdLst/>
            <a:ahLst/>
            <a:cxnLst/>
            <a:rect l="l" t="t" r="r" b="b"/>
            <a:pathLst>
              <a:path w="8870819" h="7477180">
                <a:moveTo>
                  <a:pt x="0" y="0"/>
                </a:moveTo>
                <a:lnTo>
                  <a:pt x="8870819" y="0"/>
                </a:lnTo>
                <a:lnTo>
                  <a:pt x="8870819" y="7477180"/>
                </a:lnTo>
                <a:lnTo>
                  <a:pt x="0" y="7477180"/>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85EEDF9-8ECE-0561-A10E-2867983B54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FA7582-6A89-810E-225E-31EDE09A63A2}"/>
              </a:ext>
            </a:extLst>
          </p:cNvPr>
          <p:cNvSpPr/>
          <p:nvPr/>
        </p:nvSpPr>
        <p:spPr>
          <a:xfrm>
            <a:off x="1028700" y="2385217"/>
            <a:ext cx="4232635" cy="4232635"/>
          </a:xfrm>
          <a:custGeom>
            <a:avLst/>
            <a:gdLst/>
            <a:ahLst/>
            <a:cxnLst/>
            <a:rect l="l" t="t" r="r" b="b"/>
            <a:pathLst>
              <a:path w="4232635" h="4232635">
                <a:moveTo>
                  <a:pt x="0" y="0"/>
                </a:moveTo>
                <a:lnTo>
                  <a:pt x="4232635" y="0"/>
                </a:lnTo>
                <a:lnTo>
                  <a:pt x="4232635" y="4232635"/>
                </a:lnTo>
                <a:lnTo>
                  <a:pt x="0" y="4232635"/>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4" name="Freeform 4">
            <a:extLst>
              <a:ext uri="{FF2B5EF4-FFF2-40B4-BE49-F238E27FC236}">
                <a16:creationId xmlns:a16="http://schemas.microsoft.com/office/drawing/2014/main" id="{3A706D89-49E7-9A7C-E734-95D3E02572E2}"/>
              </a:ext>
            </a:extLst>
          </p:cNvPr>
          <p:cNvSpPr/>
          <p:nvPr/>
        </p:nvSpPr>
        <p:spPr>
          <a:xfrm>
            <a:off x="6774787" y="1949458"/>
            <a:ext cx="4364919" cy="4364919"/>
          </a:xfrm>
          <a:custGeom>
            <a:avLst/>
            <a:gdLst/>
            <a:ahLst/>
            <a:cxnLst/>
            <a:rect l="l" t="t" r="r" b="b"/>
            <a:pathLst>
              <a:path w="4364919" h="4364919">
                <a:moveTo>
                  <a:pt x="0" y="0"/>
                </a:moveTo>
                <a:lnTo>
                  <a:pt x="4364919" y="0"/>
                </a:lnTo>
                <a:lnTo>
                  <a:pt x="4364919" y="4364919"/>
                </a:lnTo>
                <a:lnTo>
                  <a:pt x="0" y="4364919"/>
                </a:lnTo>
                <a:lnTo>
                  <a:pt x="0" y="0"/>
                </a:lnTo>
                <a:close/>
              </a:path>
            </a:pathLst>
          </a:custGeom>
          <a:blipFill>
            <a:blip r:embed="rId4"/>
            <a:stretch>
              <a:fillRect/>
            </a:stretch>
          </a:blipFill>
        </p:spPr>
        <p:txBody>
          <a:bodyPr/>
          <a:lstStyle/>
          <a:p>
            <a:endParaRPr lang="en-US" dirty="0">
              <a:latin typeface="Arial" panose="020B0604020202020204" pitchFamily="34" charset="0"/>
            </a:endParaRPr>
          </a:p>
        </p:txBody>
      </p:sp>
      <p:sp>
        <p:nvSpPr>
          <p:cNvPr id="5" name="TextBox 5">
            <a:extLst>
              <a:ext uri="{FF2B5EF4-FFF2-40B4-BE49-F238E27FC236}">
                <a16:creationId xmlns:a16="http://schemas.microsoft.com/office/drawing/2014/main" id="{A067ACFD-C0DA-BB5C-EC8C-EC013995E678}"/>
              </a:ext>
            </a:extLst>
          </p:cNvPr>
          <p:cNvSpPr txBox="1"/>
          <p:nvPr/>
        </p:nvSpPr>
        <p:spPr>
          <a:xfrm>
            <a:off x="857284" y="6273955"/>
            <a:ext cx="4575467" cy="740074"/>
          </a:xfrm>
          <a:prstGeom prst="rect">
            <a:avLst/>
          </a:prstGeom>
        </p:spPr>
        <p:txBody>
          <a:bodyPr lIns="0" tIns="0" rIns="0" bIns="0" rtlCol="0" anchor="t">
            <a:spAutoFit/>
          </a:bodyPr>
          <a:lstStyle/>
          <a:p>
            <a:pPr algn="ctr">
              <a:lnSpc>
                <a:spcPts val="6067"/>
              </a:lnSpc>
            </a:pPr>
            <a:r>
              <a:rPr lang="en-US" sz="4333" dirty="0">
                <a:solidFill>
                  <a:srgbClr val="000000"/>
                </a:solidFill>
                <a:latin typeface="Arial" panose="020B0604020202020204" pitchFamily="34" charset="0"/>
                <a:ea typeface="Canva Sans Bold"/>
                <a:cs typeface="Canva Sans Bold"/>
                <a:sym typeface="Canva Sans Bold"/>
              </a:rPr>
              <a:t>at-risk individuals</a:t>
            </a:r>
          </a:p>
        </p:txBody>
      </p:sp>
      <p:sp>
        <p:nvSpPr>
          <p:cNvPr id="7" name="TextBox 7">
            <a:extLst>
              <a:ext uri="{FF2B5EF4-FFF2-40B4-BE49-F238E27FC236}">
                <a16:creationId xmlns:a16="http://schemas.microsoft.com/office/drawing/2014/main" id="{F60F98E8-6F71-091C-F338-C78FD453C95E}"/>
              </a:ext>
            </a:extLst>
          </p:cNvPr>
          <p:cNvSpPr txBox="1"/>
          <p:nvPr/>
        </p:nvSpPr>
        <p:spPr>
          <a:xfrm>
            <a:off x="6434511" y="6273955"/>
            <a:ext cx="4705195" cy="1448725"/>
          </a:xfrm>
          <a:prstGeom prst="rect">
            <a:avLst/>
          </a:prstGeom>
        </p:spPr>
        <p:txBody>
          <a:bodyPr lIns="0" tIns="0" rIns="0" bIns="0" rtlCol="0" anchor="t">
            <a:spAutoFit/>
          </a:bodyPr>
          <a:lstStyle/>
          <a:p>
            <a:pPr algn="ctr">
              <a:lnSpc>
                <a:spcPts val="5823"/>
              </a:lnSpc>
            </a:pPr>
            <a:r>
              <a:rPr lang="en-US" sz="4159" dirty="0">
                <a:solidFill>
                  <a:srgbClr val="000000"/>
                </a:solidFill>
                <a:latin typeface="Arial" panose="020B0604020202020204" pitchFamily="34" charset="0"/>
                <a:ea typeface="Canva Sans Bold"/>
                <a:cs typeface="Canva Sans Bold"/>
                <a:sym typeface="Canva Sans Bold"/>
              </a:rPr>
              <a:t>threats from technology</a:t>
            </a:r>
          </a:p>
        </p:txBody>
      </p:sp>
    </p:spTree>
    <p:extLst>
      <p:ext uri="{BB962C8B-B14F-4D97-AF65-F5344CB8AC3E}">
        <p14:creationId xmlns:p14="http://schemas.microsoft.com/office/powerpoint/2010/main" val="1926082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4" name="TextBox 4"/>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Reflection</a:t>
            </a:r>
          </a:p>
        </p:txBody>
      </p:sp>
      <p:sp>
        <p:nvSpPr>
          <p:cNvPr id="5" name="TextBox 5"/>
          <p:cNvSpPr txBox="1"/>
          <p:nvPr/>
        </p:nvSpPr>
        <p:spPr>
          <a:xfrm>
            <a:off x="5587948" y="1300739"/>
            <a:ext cx="12700052" cy="2144883"/>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Assessment of protective strategies or broader societal changes needed to achieve security and privacy goals</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6" name="Freeform 3">
            <a:extLst>
              <a:ext uri="{FF2B5EF4-FFF2-40B4-BE49-F238E27FC236}">
                <a16:creationId xmlns:a16="http://schemas.microsoft.com/office/drawing/2014/main" id="{B6955A1E-93E2-707A-4E85-21973A3FE991}"/>
              </a:ext>
            </a:extLst>
          </p:cNvPr>
          <p:cNvSpPr/>
          <p:nvPr/>
        </p:nvSpPr>
        <p:spPr>
          <a:xfrm>
            <a:off x="603672" y="1714500"/>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3" name="Group 3"/>
          <p:cNvGrpSpPr/>
          <p:nvPr/>
        </p:nvGrpSpPr>
        <p:grpSpPr>
          <a:xfrm>
            <a:off x="846285" y="6552272"/>
            <a:ext cx="4679925" cy="3198509"/>
            <a:chOff x="0" y="0"/>
            <a:chExt cx="6239900" cy="4264678"/>
          </a:xfrm>
        </p:grpSpPr>
        <p:grpSp>
          <p:nvGrpSpPr>
            <p:cNvPr id="4" name="Group 4"/>
            <p:cNvGrpSpPr/>
            <p:nvPr/>
          </p:nvGrpSpPr>
          <p:grpSpPr>
            <a:xfrm>
              <a:off x="0" y="3289448"/>
              <a:ext cx="6239900" cy="975230"/>
              <a:chOff x="0" y="0"/>
              <a:chExt cx="1820009" cy="284448"/>
            </a:xfrm>
          </p:grpSpPr>
          <p:sp>
            <p:nvSpPr>
              <p:cNvPr id="5" name="Freeform 5"/>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6" name="TextBox 6"/>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grpSp>
          <p:nvGrpSpPr>
            <p:cNvPr id="7" name="Group 7"/>
            <p:cNvGrpSpPr/>
            <p:nvPr/>
          </p:nvGrpSpPr>
          <p:grpSpPr>
            <a:xfrm>
              <a:off x="0" y="0"/>
              <a:ext cx="6239900" cy="975230"/>
              <a:chOff x="0" y="0"/>
              <a:chExt cx="1820009" cy="284448"/>
            </a:xfrm>
          </p:grpSpPr>
          <p:sp>
            <p:nvSpPr>
              <p:cNvPr id="8" name="Freeform 8"/>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9" name="TextBox 9"/>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0" name="TextBox 10"/>
            <p:cNvSpPr txBox="1"/>
            <p:nvPr/>
          </p:nvSpPr>
          <p:spPr>
            <a:xfrm>
              <a:off x="2187480" y="129196"/>
              <a:ext cx="1930755" cy="664541"/>
            </a:xfrm>
            <a:prstGeom prst="rect">
              <a:avLst/>
            </a:prstGeom>
          </p:spPr>
          <p:txBody>
            <a:bodyPr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Efficacy</a:t>
              </a:r>
            </a:p>
          </p:txBody>
        </p:sp>
        <p:grpSp>
          <p:nvGrpSpPr>
            <p:cNvPr id="11" name="Group 11"/>
            <p:cNvGrpSpPr/>
            <p:nvPr/>
          </p:nvGrpSpPr>
          <p:grpSpPr>
            <a:xfrm>
              <a:off x="0" y="1096483"/>
              <a:ext cx="6239900" cy="975230"/>
              <a:chOff x="0" y="0"/>
              <a:chExt cx="1820009" cy="284448"/>
            </a:xfrm>
          </p:grpSpPr>
          <p:sp>
            <p:nvSpPr>
              <p:cNvPr id="12" name="Freeform 12"/>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3" name="TextBox 13"/>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4" name="TextBox 14"/>
            <p:cNvSpPr txBox="1"/>
            <p:nvPr/>
          </p:nvSpPr>
          <p:spPr>
            <a:xfrm>
              <a:off x="2198759" y="1226578"/>
              <a:ext cx="2040352" cy="664541"/>
            </a:xfrm>
            <a:prstGeom prst="rect">
              <a:avLst/>
            </a:prstGeom>
          </p:spPr>
          <p:txBody>
            <a:bodyPr wrap="square"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Barriers</a:t>
              </a:r>
            </a:p>
          </p:txBody>
        </p:sp>
        <p:grpSp>
          <p:nvGrpSpPr>
            <p:cNvPr id="15" name="Group 15"/>
            <p:cNvGrpSpPr/>
            <p:nvPr/>
          </p:nvGrpSpPr>
          <p:grpSpPr>
            <a:xfrm>
              <a:off x="0" y="2192965"/>
              <a:ext cx="6239900" cy="975230"/>
              <a:chOff x="0" y="0"/>
              <a:chExt cx="1820009" cy="284448"/>
            </a:xfrm>
          </p:grpSpPr>
          <p:sp>
            <p:nvSpPr>
              <p:cNvPr id="16" name="Freeform 16"/>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7" name="TextBox 17"/>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8" name="TextBox 18"/>
            <p:cNvSpPr txBox="1"/>
            <p:nvPr/>
          </p:nvSpPr>
          <p:spPr>
            <a:xfrm>
              <a:off x="2335796" y="2323960"/>
              <a:ext cx="1634121" cy="664541"/>
            </a:xfrm>
            <a:prstGeom prst="rect">
              <a:avLst/>
            </a:prstGeom>
          </p:spPr>
          <p:txBody>
            <a:bodyPr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Advice</a:t>
              </a:r>
            </a:p>
          </p:txBody>
        </p:sp>
        <p:sp>
          <p:nvSpPr>
            <p:cNvPr id="19" name="TextBox 19"/>
            <p:cNvSpPr txBox="1"/>
            <p:nvPr/>
          </p:nvSpPr>
          <p:spPr>
            <a:xfrm>
              <a:off x="2066604" y="3423139"/>
              <a:ext cx="2393016" cy="664541"/>
            </a:xfrm>
            <a:prstGeom prst="rect">
              <a:avLst/>
            </a:prstGeom>
          </p:spPr>
          <p:txBody>
            <a:bodyPr wrap="square"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Visioning</a:t>
              </a:r>
            </a:p>
          </p:txBody>
        </p:sp>
      </p:grpSp>
      <p:sp>
        <p:nvSpPr>
          <p:cNvPr id="21" name="TextBox 21"/>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Reflection</a:t>
            </a:r>
          </a:p>
        </p:txBody>
      </p:sp>
      <p:sp>
        <p:nvSpPr>
          <p:cNvPr id="22" name="TextBox 22"/>
          <p:cNvSpPr txBox="1"/>
          <p:nvPr/>
        </p:nvSpPr>
        <p:spPr>
          <a:xfrm>
            <a:off x="5587948" y="1300739"/>
            <a:ext cx="12700052" cy="2144883"/>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Assessment of protective strategies or broader societal changes needed to achieve security and privacy goals</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24" name="Freeform 3">
            <a:extLst>
              <a:ext uri="{FF2B5EF4-FFF2-40B4-BE49-F238E27FC236}">
                <a16:creationId xmlns:a16="http://schemas.microsoft.com/office/drawing/2014/main" id="{631EAEA5-B63C-2AB2-76CF-7B8940687632}"/>
              </a:ext>
            </a:extLst>
          </p:cNvPr>
          <p:cNvSpPr/>
          <p:nvPr/>
        </p:nvSpPr>
        <p:spPr>
          <a:xfrm>
            <a:off x="603672" y="1714500"/>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956F854-2B19-DC12-4DC7-1A3B150CDD85}"/>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C47C1EB5-5598-D9AF-D1AA-A56ADD1444F0}"/>
              </a:ext>
            </a:extLst>
          </p:cNvPr>
          <p:cNvGrpSpPr/>
          <p:nvPr/>
        </p:nvGrpSpPr>
        <p:grpSpPr>
          <a:xfrm>
            <a:off x="846285" y="6552272"/>
            <a:ext cx="4679925" cy="3198509"/>
            <a:chOff x="0" y="0"/>
            <a:chExt cx="6239900" cy="4264678"/>
          </a:xfrm>
        </p:grpSpPr>
        <p:grpSp>
          <p:nvGrpSpPr>
            <p:cNvPr id="4" name="Group 4">
              <a:extLst>
                <a:ext uri="{FF2B5EF4-FFF2-40B4-BE49-F238E27FC236}">
                  <a16:creationId xmlns:a16="http://schemas.microsoft.com/office/drawing/2014/main" id="{807B71FE-7F1C-2005-A610-FFD2D02298B0}"/>
                </a:ext>
              </a:extLst>
            </p:cNvPr>
            <p:cNvGrpSpPr/>
            <p:nvPr/>
          </p:nvGrpSpPr>
          <p:grpSpPr>
            <a:xfrm>
              <a:off x="0" y="3289448"/>
              <a:ext cx="6239900" cy="975230"/>
              <a:chOff x="0" y="0"/>
              <a:chExt cx="1820009" cy="284448"/>
            </a:xfrm>
          </p:grpSpPr>
          <p:sp>
            <p:nvSpPr>
              <p:cNvPr id="5" name="Freeform 5">
                <a:extLst>
                  <a:ext uri="{FF2B5EF4-FFF2-40B4-BE49-F238E27FC236}">
                    <a16:creationId xmlns:a16="http://schemas.microsoft.com/office/drawing/2014/main" id="{D6E65F1C-C84E-FD93-0905-271DC6092717}"/>
                  </a:ext>
                </a:extLst>
              </p:cNvPr>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6" name="TextBox 6">
                <a:extLst>
                  <a:ext uri="{FF2B5EF4-FFF2-40B4-BE49-F238E27FC236}">
                    <a16:creationId xmlns:a16="http://schemas.microsoft.com/office/drawing/2014/main" id="{0B2FFC4F-DB04-0903-954B-C733C38E2E24}"/>
                  </a:ext>
                </a:extLst>
              </p:cNvPr>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grpSp>
          <p:nvGrpSpPr>
            <p:cNvPr id="7" name="Group 7">
              <a:extLst>
                <a:ext uri="{FF2B5EF4-FFF2-40B4-BE49-F238E27FC236}">
                  <a16:creationId xmlns:a16="http://schemas.microsoft.com/office/drawing/2014/main" id="{8733E0D2-8958-B680-5A75-CF92003DC584}"/>
                </a:ext>
              </a:extLst>
            </p:cNvPr>
            <p:cNvGrpSpPr/>
            <p:nvPr/>
          </p:nvGrpSpPr>
          <p:grpSpPr>
            <a:xfrm>
              <a:off x="0" y="0"/>
              <a:ext cx="6239900" cy="975230"/>
              <a:chOff x="0" y="0"/>
              <a:chExt cx="1820009" cy="284448"/>
            </a:xfrm>
          </p:grpSpPr>
          <p:sp>
            <p:nvSpPr>
              <p:cNvPr id="8" name="Freeform 8">
                <a:extLst>
                  <a:ext uri="{FF2B5EF4-FFF2-40B4-BE49-F238E27FC236}">
                    <a16:creationId xmlns:a16="http://schemas.microsoft.com/office/drawing/2014/main" id="{BA7A3B94-33E3-42B5-D090-1D6BF91596EF}"/>
                  </a:ext>
                </a:extLst>
              </p:cNvPr>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9" name="TextBox 9">
                <a:extLst>
                  <a:ext uri="{FF2B5EF4-FFF2-40B4-BE49-F238E27FC236}">
                    <a16:creationId xmlns:a16="http://schemas.microsoft.com/office/drawing/2014/main" id="{43C53E73-0041-3A8E-1FC0-EB19BC600A7C}"/>
                  </a:ext>
                </a:extLst>
              </p:cNvPr>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0" name="TextBox 10">
              <a:extLst>
                <a:ext uri="{FF2B5EF4-FFF2-40B4-BE49-F238E27FC236}">
                  <a16:creationId xmlns:a16="http://schemas.microsoft.com/office/drawing/2014/main" id="{F53CC3FA-8179-09F4-5D19-973CBC7AF529}"/>
                </a:ext>
              </a:extLst>
            </p:cNvPr>
            <p:cNvSpPr txBox="1"/>
            <p:nvPr/>
          </p:nvSpPr>
          <p:spPr>
            <a:xfrm>
              <a:off x="2187480" y="129196"/>
              <a:ext cx="1930755" cy="664541"/>
            </a:xfrm>
            <a:prstGeom prst="rect">
              <a:avLst/>
            </a:prstGeom>
          </p:spPr>
          <p:txBody>
            <a:bodyPr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Efficacy</a:t>
              </a:r>
            </a:p>
          </p:txBody>
        </p:sp>
        <p:grpSp>
          <p:nvGrpSpPr>
            <p:cNvPr id="11" name="Group 11">
              <a:extLst>
                <a:ext uri="{FF2B5EF4-FFF2-40B4-BE49-F238E27FC236}">
                  <a16:creationId xmlns:a16="http://schemas.microsoft.com/office/drawing/2014/main" id="{BFD25B11-1F83-5945-148C-02069B921F7D}"/>
                </a:ext>
              </a:extLst>
            </p:cNvPr>
            <p:cNvGrpSpPr/>
            <p:nvPr/>
          </p:nvGrpSpPr>
          <p:grpSpPr>
            <a:xfrm>
              <a:off x="0" y="1096483"/>
              <a:ext cx="6239900" cy="975230"/>
              <a:chOff x="0" y="0"/>
              <a:chExt cx="1820009" cy="284448"/>
            </a:xfrm>
          </p:grpSpPr>
          <p:sp>
            <p:nvSpPr>
              <p:cNvPr id="12" name="Freeform 12">
                <a:extLst>
                  <a:ext uri="{FF2B5EF4-FFF2-40B4-BE49-F238E27FC236}">
                    <a16:creationId xmlns:a16="http://schemas.microsoft.com/office/drawing/2014/main" id="{E77C7311-816A-4819-A50F-0499A2BEBD6B}"/>
                  </a:ext>
                </a:extLst>
              </p:cNvPr>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3" name="TextBox 13">
                <a:extLst>
                  <a:ext uri="{FF2B5EF4-FFF2-40B4-BE49-F238E27FC236}">
                    <a16:creationId xmlns:a16="http://schemas.microsoft.com/office/drawing/2014/main" id="{88178A68-3E85-532A-3036-A834E546D691}"/>
                  </a:ext>
                </a:extLst>
              </p:cNvPr>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4" name="TextBox 14">
              <a:extLst>
                <a:ext uri="{FF2B5EF4-FFF2-40B4-BE49-F238E27FC236}">
                  <a16:creationId xmlns:a16="http://schemas.microsoft.com/office/drawing/2014/main" id="{E21532FF-3861-79AD-15F4-C5781093A9A3}"/>
                </a:ext>
              </a:extLst>
            </p:cNvPr>
            <p:cNvSpPr txBox="1"/>
            <p:nvPr/>
          </p:nvSpPr>
          <p:spPr>
            <a:xfrm>
              <a:off x="2198759" y="1226578"/>
              <a:ext cx="2040352" cy="664541"/>
            </a:xfrm>
            <a:prstGeom prst="rect">
              <a:avLst/>
            </a:prstGeom>
          </p:spPr>
          <p:txBody>
            <a:bodyPr wrap="square"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Barriers</a:t>
              </a:r>
            </a:p>
          </p:txBody>
        </p:sp>
        <p:grpSp>
          <p:nvGrpSpPr>
            <p:cNvPr id="15" name="Group 15">
              <a:extLst>
                <a:ext uri="{FF2B5EF4-FFF2-40B4-BE49-F238E27FC236}">
                  <a16:creationId xmlns:a16="http://schemas.microsoft.com/office/drawing/2014/main" id="{7976A595-0EC3-1090-039A-11E59570E88C}"/>
                </a:ext>
              </a:extLst>
            </p:cNvPr>
            <p:cNvGrpSpPr/>
            <p:nvPr/>
          </p:nvGrpSpPr>
          <p:grpSpPr>
            <a:xfrm>
              <a:off x="0" y="2192965"/>
              <a:ext cx="6239900" cy="975230"/>
              <a:chOff x="0" y="0"/>
              <a:chExt cx="1820009" cy="284448"/>
            </a:xfrm>
          </p:grpSpPr>
          <p:sp>
            <p:nvSpPr>
              <p:cNvPr id="16" name="Freeform 16">
                <a:extLst>
                  <a:ext uri="{FF2B5EF4-FFF2-40B4-BE49-F238E27FC236}">
                    <a16:creationId xmlns:a16="http://schemas.microsoft.com/office/drawing/2014/main" id="{1255B7ED-D471-9E93-AFCA-5A36D38D917D}"/>
                  </a:ext>
                </a:extLst>
              </p:cNvPr>
              <p:cNvSpPr/>
              <p:nvPr/>
            </p:nvSpPr>
            <p:spPr>
              <a:xfrm>
                <a:off x="0" y="0"/>
                <a:ext cx="1820009" cy="284448"/>
              </a:xfrm>
              <a:custGeom>
                <a:avLst/>
                <a:gdLst/>
                <a:ahLst/>
                <a:cxnLst/>
                <a:rect l="l" t="t" r="r" b="b"/>
                <a:pathLst>
                  <a:path w="1820009" h="284448">
                    <a:moveTo>
                      <a:pt x="59408" y="0"/>
                    </a:moveTo>
                    <a:lnTo>
                      <a:pt x="1760601" y="0"/>
                    </a:lnTo>
                    <a:cubicBezTo>
                      <a:pt x="1776357" y="0"/>
                      <a:pt x="1791467" y="6259"/>
                      <a:pt x="1802609" y="17400"/>
                    </a:cubicBezTo>
                    <a:cubicBezTo>
                      <a:pt x="1813750" y="28541"/>
                      <a:pt x="1820009" y="43652"/>
                      <a:pt x="1820009" y="59408"/>
                    </a:cubicBezTo>
                    <a:lnTo>
                      <a:pt x="1820009" y="225040"/>
                    </a:lnTo>
                    <a:cubicBezTo>
                      <a:pt x="1820009" y="257850"/>
                      <a:pt x="1793411" y="284448"/>
                      <a:pt x="1760601" y="284448"/>
                    </a:cubicBezTo>
                    <a:lnTo>
                      <a:pt x="59408" y="284448"/>
                    </a:lnTo>
                    <a:cubicBezTo>
                      <a:pt x="26598" y="284448"/>
                      <a:pt x="0" y="257850"/>
                      <a:pt x="0" y="225040"/>
                    </a:cubicBezTo>
                    <a:lnTo>
                      <a:pt x="0" y="59408"/>
                    </a:lnTo>
                    <a:cubicBezTo>
                      <a:pt x="0" y="26598"/>
                      <a:pt x="26598" y="0"/>
                      <a:pt x="59408" y="0"/>
                    </a:cubicBezTo>
                    <a:close/>
                  </a:path>
                </a:pathLst>
              </a:custGeom>
              <a:solidFill>
                <a:srgbClr val="448CC4">
                  <a:alpha val="46667"/>
                </a:srgbClr>
              </a:solidFill>
            </p:spPr>
            <p:txBody>
              <a:bodyPr/>
              <a:lstStyle/>
              <a:p>
                <a:endParaRPr lang="en-US" dirty="0">
                  <a:latin typeface="Arial" panose="020B0604020202020204" pitchFamily="34" charset="0"/>
                </a:endParaRPr>
              </a:p>
            </p:txBody>
          </p:sp>
          <p:sp>
            <p:nvSpPr>
              <p:cNvPr id="17" name="TextBox 17">
                <a:extLst>
                  <a:ext uri="{FF2B5EF4-FFF2-40B4-BE49-F238E27FC236}">
                    <a16:creationId xmlns:a16="http://schemas.microsoft.com/office/drawing/2014/main" id="{483FB93F-011F-DD34-C65E-9C6C0123A529}"/>
                  </a:ext>
                </a:extLst>
              </p:cNvPr>
              <p:cNvSpPr txBox="1"/>
              <p:nvPr/>
            </p:nvSpPr>
            <p:spPr>
              <a:xfrm>
                <a:off x="0" y="-38100"/>
                <a:ext cx="1820009" cy="322548"/>
              </a:xfrm>
              <a:prstGeom prst="rect">
                <a:avLst/>
              </a:prstGeom>
            </p:spPr>
            <p:txBody>
              <a:bodyPr lIns="50800" tIns="50800" rIns="50800" bIns="50800" rtlCol="0" anchor="ctr"/>
              <a:lstStyle/>
              <a:p>
                <a:pPr algn="ctr">
                  <a:lnSpc>
                    <a:spcPts val="2660"/>
                  </a:lnSpc>
                </a:pPr>
                <a:endParaRPr dirty="0">
                  <a:latin typeface="Arial" panose="020B0604020202020204" pitchFamily="34" charset="0"/>
                </a:endParaRPr>
              </a:p>
            </p:txBody>
          </p:sp>
        </p:grpSp>
        <p:sp>
          <p:nvSpPr>
            <p:cNvPr id="18" name="TextBox 18">
              <a:extLst>
                <a:ext uri="{FF2B5EF4-FFF2-40B4-BE49-F238E27FC236}">
                  <a16:creationId xmlns:a16="http://schemas.microsoft.com/office/drawing/2014/main" id="{3282BFF2-0446-A703-4663-BF7FF063F361}"/>
                </a:ext>
              </a:extLst>
            </p:cNvPr>
            <p:cNvSpPr txBox="1"/>
            <p:nvPr/>
          </p:nvSpPr>
          <p:spPr>
            <a:xfrm>
              <a:off x="2335796" y="2323960"/>
              <a:ext cx="1634121" cy="664541"/>
            </a:xfrm>
            <a:prstGeom prst="rect">
              <a:avLst/>
            </a:prstGeom>
          </p:spPr>
          <p:txBody>
            <a:bodyPr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Advice</a:t>
              </a:r>
            </a:p>
          </p:txBody>
        </p:sp>
        <p:sp>
          <p:nvSpPr>
            <p:cNvPr id="19" name="TextBox 19">
              <a:extLst>
                <a:ext uri="{FF2B5EF4-FFF2-40B4-BE49-F238E27FC236}">
                  <a16:creationId xmlns:a16="http://schemas.microsoft.com/office/drawing/2014/main" id="{5DC7A3A5-ABCE-82A9-6EA8-88EAE15A7802}"/>
                </a:ext>
              </a:extLst>
            </p:cNvPr>
            <p:cNvSpPr txBox="1"/>
            <p:nvPr/>
          </p:nvSpPr>
          <p:spPr>
            <a:xfrm>
              <a:off x="2066604" y="3423139"/>
              <a:ext cx="2393016" cy="664541"/>
            </a:xfrm>
            <a:prstGeom prst="rect">
              <a:avLst/>
            </a:prstGeom>
          </p:spPr>
          <p:txBody>
            <a:bodyPr wrap="square" lIns="0" tIns="0" rIns="0" bIns="0" rtlCol="0" anchor="t">
              <a:spAutoFit/>
            </a:bodyPr>
            <a:lstStyle/>
            <a:p>
              <a:pPr algn="ctr">
                <a:lnSpc>
                  <a:spcPts val="4117"/>
                </a:lnSpc>
              </a:pPr>
              <a:r>
                <a:rPr lang="en-US" sz="2941" dirty="0">
                  <a:solidFill>
                    <a:srgbClr val="000000"/>
                  </a:solidFill>
                  <a:latin typeface="Arial" panose="020B0604020202020204" pitchFamily="34" charset="0"/>
                  <a:ea typeface="Canva Sans"/>
                  <a:cs typeface="Arial" panose="020B0604020202020204" pitchFamily="34" charset="0"/>
                  <a:sym typeface="Canva Sans"/>
                </a:rPr>
                <a:t>Visioning</a:t>
              </a:r>
            </a:p>
          </p:txBody>
        </p:sp>
      </p:grpSp>
      <p:sp>
        <p:nvSpPr>
          <p:cNvPr id="21" name="TextBox 21">
            <a:extLst>
              <a:ext uri="{FF2B5EF4-FFF2-40B4-BE49-F238E27FC236}">
                <a16:creationId xmlns:a16="http://schemas.microsoft.com/office/drawing/2014/main" id="{36D421EF-D35C-956E-68E2-C212EBEF83E8}"/>
              </a:ext>
            </a:extLst>
          </p:cNvPr>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Reflection</a:t>
            </a:r>
          </a:p>
        </p:txBody>
      </p:sp>
      <p:sp>
        <p:nvSpPr>
          <p:cNvPr id="22" name="TextBox 22">
            <a:extLst>
              <a:ext uri="{FF2B5EF4-FFF2-40B4-BE49-F238E27FC236}">
                <a16:creationId xmlns:a16="http://schemas.microsoft.com/office/drawing/2014/main" id="{BC109F95-1108-98AD-A5C2-0732A97A4CB4}"/>
              </a:ext>
            </a:extLst>
          </p:cNvPr>
          <p:cNvSpPr txBox="1"/>
          <p:nvPr/>
        </p:nvSpPr>
        <p:spPr>
          <a:xfrm>
            <a:off x="5587948" y="1300739"/>
            <a:ext cx="12700052" cy="2144883"/>
          </a:xfrm>
          <a:prstGeom prst="rect">
            <a:avLst/>
          </a:prstGeom>
        </p:spPr>
        <p:txBody>
          <a:bodyPr lIns="0" tIns="0" rIns="0" bIns="0" rtlCol="0" anchor="t">
            <a:spAutoFit/>
          </a:bodyPr>
          <a:lstStyle/>
          <a:p>
            <a:pPr algn="ctr">
              <a:lnSpc>
                <a:spcPts val="5697"/>
              </a:lnSpc>
            </a:pPr>
            <a:r>
              <a:rPr lang="en-US" sz="4069" dirty="0">
                <a:solidFill>
                  <a:srgbClr val="000000"/>
                </a:solidFill>
                <a:latin typeface="Arial" panose="020B0604020202020204" pitchFamily="34" charset="0"/>
                <a:ea typeface="Canva Sans"/>
                <a:cs typeface="Arial" panose="020B0604020202020204" pitchFamily="34" charset="0"/>
                <a:sym typeface="Canva Sans"/>
              </a:rPr>
              <a:t>Assessment of protective strategies or broader societal changes needed to achieve security and privacy goals</a:t>
            </a:r>
          </a:p>
          <a:p>
            <a:pPr algn="ctr">
              <a:lnSpc>
                <a:spcPts val="5697"/>
              </a:lnSpc>
            </a:pPr>
            <a:endParaRPr lang="en-US" sz="4069" dirty="0">
              <a:solidFill>
                <a:srgbClr val="000000"/>
              </a:solidFill>
              <a:latin typeface="Arial" panose="020B0604020202020204" pitchFamily="34" charset="0"/>
              <a:ea typeface="Canva Sans"/>
              <a:cs typeface="Arial" panose="020B0604020202020204" pitchFamily="34" charset="0"/>
              <a:sym typeface="Canva Sans"/>
            </a:endParaRPr>
          </a:p>
        </p:txBody>
      </p:sp>
      <p:sp>
        <p:nvSpPr>
          <p:cNvPr id="24" name="Freeform 3">
            <a:extLst>
              <a:ext uri="{FF2B5EF4-FFF2-40B4-BE49-F238E27FC236}">
                <a16:creationId xmlns:a16="http://schemas.microsoft.com/office/drawing/2014/main" id="{05D29A3D-40AF-5B92-00E1-FC8EC4A5DA68}"/>
              </a:ext>
            </a:extLst>
          </p:cNvPr>
          <p:cNvSpPr/>
          <p:nvPr/>
        </p:nvSpPr>
        <p:spPr>
          <a:xfrm>
            <a:off x="603672" y="1714500"/>
            <a:ext cx="5366229" cy="4523174"/>
          </a:xfrm>
          <a:custGeom>
            <a:avLst/>
            <a:gdLst/>
            <a:ahLst/>
            <a:cxnLst/>
            <a:rect l="l" t="t" r="r" b="b"/>
            <a:pathLst>
              <a:path w="5366229" h="4523174">
                <a:moveTo>
                  <a:pt x="0" y="0"/>
                </a:moveTo>
                <a:lnTo>
                  <a:pt x="5366228" y="0"/>
                </a:lnTo>
                <a:lnTo>
                  <a:pt x="5366228" y="4523174"/>
                </a:lnTo>
                <a:lnTo>
                  <a:pt x="0" y="452317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2" name="Freeform 3">
            <a:extLst>
              <a:ext uri="{FF2B5EF4-FFF2-40B4-BE49-F238E27FC236}">
                <a16:creationId xmlns:a16="http://schemas.microsoft.com/office/drawing/2014/main" id="{A148E0E3-CDA9-9CEB-7DE9-4999FA28C128}"/>
              </a:ext>
            </a:extLst>
          </p:cNvPr>
          <p:cNvSpPr/>
          <p:nvPr/>
        </p:nvSpPr>
        <p:spPr>
          <a:xfrm>
            <a:off x="6629399" y="4202916"/>
            <a:ext cx="10947867" cy="3531383"/>
          </a:xfrm>
          <a:custGeom>
            <a:avLst/>
            <a:gdLst/>
            <a:ahLst/>
            <a:cxnLst/>
            <a:rect l="l" t="t" r="r" b="b"/>
            <a:pathLst>
              <a:path w="10004762" h="2813839">
                <a:moveTo>
                  <a:pt x="0" y="0"/>
                </a:moveTo>
                <a:lnTo>
                  <a:pt x="10004762" y="0"/>
                </a:lnTo>
                <a:lnTo>
                  <a:pt x="10004762" y="2813839"/>
                </a:lnTo>
                <a:lnTo>
                  <a:pt x="0" y="2813839"/>
                </a:lnTo>
                <a:lnTo>
                  <a:pt x="0" y="0"/>
                </a:lnTo>
                <a:close/>
              </a:path>
            </a:pathLst>
          </a:custGeom>
          <a:blipFill>
            <a:blip r:embed="rId4"/>
            <a:stretch>
              <a:fillRect l="-7309" r="-7381"/>
            </a:stretch>
          </a:blipFill>
        </p:spPr>
        <p:txBody>
          <a:bodyPr/>
          <a:lstStyle/>
          <a:p>
            <a:endParaRPr lang="en-US" dirty="0">
              <a:latin typeface="Arial" panose="020B0604020202020204" pitchFamily="34" charset="0"/>
            </a:endParaRPr>
          </a:p>
        </p:txBody>
      </p:sp>
    </p:spTree>
    <p:extLst>
      <p:ext uri="{BB962C8B-B14F-4D97-AF65-F5344CB8AC3E}">
        <p14:creationId xmlns:p14="http://schemas.microsoft.com/office/powerpoint/2010/main" val="2813028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F1F94FA-3B15-E21B-1A6D-A7B66B38FF56}"/>
            </a:ext>
          </a:extLst>
        </p:cNvPr>
        <p:cNvGrpSpPr/>
        <p:nvPr/>
      </p:nvGrpSpPr>
      <p:grpSpPr>
        <a:xfrm>
          <a:off x="0" y="0"/>
          <a:ext cx="0" cy="0"/>
          <a:chOff x="0" y="0"/>
          <a:chExt cx="0" cy="0"/>
        </a:xfrm>
      </p:grpSpPr>
      <p:sp>
        <p:nvSpPr>
          <p:cNvPr id="22" name="TextBox 22">
            <a:extLst>
              <a:ext uri="{FF2B5EF4-FFF2-40B4-BE49-F238E27FC236}">
                <a16:creationId xmlns:a16="http://schemas.microsoft.com/office/drawing/2014/main" id="{9D2D2057-6495-32ED-7551-7C81E3EC9EC7}"/>
              </a:ext>
            </a:extLst>
          </p:cNvPr>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Framework Overview</a:t>
            </a:r>
          </a:p>
        </p:txBody>
      </p:sp>
      <p:sp>
        <p:nvSpPr>
          <p:cNvPr id="4" name="Freeform 2">
            <a:extLst>
              <a:ext uri="{FF2B5EF4-FFF2-40B4-BE49-F238E27FC236}">
                <a16:creationId xmlns:a16="http://schemas.microsoft.com/office/drawing/2014/main" id="{7D863AEC-B58D-3B8E-54C7-47F86409CEF2}"/>
              </a:ext>
            </a:extLst>
          </p:cNvPr>
          <p:cNvSpPr/>
          <p:nvPr/>
        </p:nvSpPr>
        <p:spPr>
          <a:xfrm>
            <a:off x="4609185" y="1943100"/>
            <a:ext cx="9069630" cy="7527792"/>
          </a:xfrm>
          <a:custGeom>
            <a:avLst/>
            <a:gdLst/>
            <a:ahLst/>
            <a:cxnLst/>
            <a:rect l="l" t="t" r="r" b="b"/>
            <a:pathLst>
              <a:path w="10611066" h="8807184">
                <a:moveTo>
                  <a:pt x="0" y="0"/>
                </a:moveTo>
                <a:lnTo>
                  <a:pt x="10611066" y="0"/>
                </a:lnTo>
                <a:lnTo>
                  <a:pt x="10611066" y="8807184"/>
                </a:lnTo>
                <a:lnTo>
                  <a:pt x="0" y="8807184"/>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Tree>
    <p:extLst>
      <p:ext uri="{BB962C8B-B14F-4D97-AF65-F5344CB8AC3E}">
        <p14:creationId xmlns:p14="http://schemas.microsoft.com/office/powerpoint/2010/main" val="802254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2" name="Group 2"/>
          <p:cNvGrpSpPr/>
          <p:nvPr/>
        </p:nvGrpSpPr>
        <p:grpSpPr>
          <a:xfrm>
            <a:off x="1882866" y="2004811"/>
            <a:ext cx="6433169" cy="1711270"/>
            <a:chOff x="0" y="0"/>
            <a:chExt cx="2582102" cy="686858"/>
          </a:xfrm>
        </p:grpSpPr>
        <p:sp>
          <p:nvSpPr>
            <p:cNvPr id="3" name="Freeform 3"/>
            <p:cNvSpPr/>
            <p:nvPr/>
          </p:nvSpPr>
          <p:spPr>
            <a:xfrm>
              <a:off x="0" y="0"/>
              <a:ext cx="2582102" cy="686858"/>
            </a:xfrm>
            <a:custGeom>
              <a:avLst/>
              <a:gdLst/>
              <a:ahLst/>
              <a:cxnLst/>
              <a:rect l="l" t="t" r="r" b="b"/>
              <a:pathLst>
                <a:path w="2582102" h="686858">
                  <a:moveTo>
                    <a:pt x="61375" y="0"/>
                  </a:moveTo>
                  <a:lnTo>
                    <a:pt x="2520727" y="0"/>
                  </a:lnTo>
                  <a:cubicBezTo>
                    <a:pt x="2554623" y="0"/>
                    <a:pt x="2582102" y="27479"/>
                    <a:pt x="2582102" y="61375"/>
                  </a:cubicBezTo>
                  <a:lnTo>
                    <a:pt x="2582102" y="625483"/>
                  </a:lnTo>
                  <a:cubicBezTo>
                    <a:pt x="2582102" y="641760"/>
                    <a:pt x="2575636" y="657371"/>
                    <a:pt x="2564126" y="668881"/>
                  </a:cubicBezTo>
                  <a:cubicBezTo>
                    <a:pt x="2552616" y="680392"/>
                    <a:pt x="2537004" y="686858"/>
                    <a:pt x="2520727" y="686858"/>
                  </a:cubicBezTo>
                  <a:lnTo>
                    <a:pt x="61375" y="686858"/>
                  </a:lnTo>
                  <a:cubicBezTo>
                    <a:pt x="45098" y="686858"/>
                    <a:pt x="29487" y="680392"/>
                    <a:pt x="17976" y="668881"/>
                  </a:cubicBezTo>
                  <a:cubicBezTo>
                    <a:pt x="6466" y="657371"/>
                    <a:pt x="0" y="641760"/>
                    <a:pt x="0" y="625483"/>
                  </a:cubicBezTo>
                  <a:lnTo>
                    <a:pt x="0" y="61375"/>
                  </a:lnTo>
                  <a:cubicBezTo>
                    <a:pt x="0" y="45098"/>
                    <a:pt x="6466" y="29487"/>
                    <a:pt x="17976" y="17976"/>
                  </a:cubicBezTo>
                  <a:cubicBezTo>
                    <a:pt x="29487" y="6466"/>
                    <a:pt x="45098" y="0"/>
                    <a:pt x="61375" y="0"/>
                  </a:cubicBezTo>
                  <a:close/>
                </a:path>
              </a:pathLst>
            </a:custGeom>
            <a:solidFill>
              <a:srgbClr val="9EBFDA"/>
            </a:solidFill>
          </p:spPr>
          <p:txBody>
            <a:bodyPr/>
            <a:lstStyle/>
            <a:p>
              <a:endParaRPr lang="en-US" dirty="0">
                <a:latin typeface="Arial" panose="020B0604020202020204" pitchFamily="34" charset="0"/>
              </a:endParaRPr>
            </a:p>
          </p:txBody>
        </p:sp>
        <p:sp>
          <p:nvSpPr>
            <p:cNvPr id="4" name="TextBox 4"/>
            <p:cNvSpPr txBox="1"/>
            <p:nvPr/>
          </p:nvSpPr>
          <p:spPr>
            <a:xfrm>
              <a:off x="0" y="-38100"/>
              <a:ext cx="2582102" cy="724958"/>
            </a:xfrm>
            <a:prstGeom prst="rect">
              <a:avLst/>
            </a:prstGeom>
          </p:spPr>
          <p:txBody>
            <a:bodyPr lIns="45366" tIns="45366" rIns="45366" bIns="45366" rtlCol="0" anchor="ctr"/>
            <a:lstStyle/>
            <a:p>
              <a:pPr algn="ctr">
                <a:lnSpc>
                  <a:spcPts val="2659"/>
                </a:lnSpc>
              </a:pPr>
              <a:endParaRPr dirty="0">
                <a:latin typeface="Arial" panose="020B0604020202020204" pitchFamily="34" charset="0"/>
              </a:endParaRPr>
            </a:p>
          </p:txBody>
        </p:sp>
      </p:grpSp>
      <p:pic>
        <p:nvPicPr>
          <p:cNvPr id="5" name="Picture 5"/>
          <p:cNvPicPr>
            <a:picLocks noChangeAspect="1"/>
          </p:cNvPicPr>
          <p:nvPr/>
        </p:nvPicPr>
        <p:blipFill>
          <a:blip r:embed="rId3"/>
          <a:stretch>
            <a:fillRect/>
          </a:stretch>
        </p:blipFill>
        <p:spPr>
          <a:xfrm>
            <a:off x="14648495" y="6917308"/>
            <a:ext cx="3200994" cy="3200994"/>
          </a:xfrm>
          <a:prstGeom prst="rect">
            <a:avLst/>
          </a:prstGeom>
        </p:spPr>
      </p:pic>
      <p:grpSp>
        <p:nvGrpSpPr>
          <p:cNvPr id="6" name="Group 6"/>
          <p:cNvGrpSpPr/>
          <p:nvPr/>
        </p:nvGrpSpPr>
        <p:grpSpPr>
          <a:xfrm>
            <a:off x="1882866" y="3874575"/>
            <a:ext cx="6433169" cy="1711270"/>
            <a:chOff x="0" y="0"/>
            <a:chExt cx="2582102" cy="686858"/>
          </a:xfrm>
        </p:grpSpPr>
        <p:sp>
          <p:nvSpPr>
            <p:cNvPr id="7" name="Freeform 7"/>
            <p:cNvSpPr/>
            <p:nvPr/>
          </p:nvSpPr>
          <p:spPr>
            <a:xfrm>
              <a:off x="0" y="0"/>
              <a:ext cx="2582102" cy="686858"/>
            </a:xfrm>
            <a:custGeom>
              <a:avLst/>
              <a:gdLst/>
              <a:ahLst/>
              <a:cxnLst/>
              <a:rect l="l" t="t" r="r" b="b"/>
              <a:pathLst>
                <a:path w="2582102" h="686858">
                  <a:moveTo>
                    <a:pt x="61375" y="0"/>
                  </a:moveTo>
                  <a:lnTo>
                    <a:pt x="2520727" y="0"/>
                  </a:lnTo>
                  <a:cubicBezTo>
                    <a:pt x="2554623" y="0"/>
                    <a:pt x="2582102" y="27479"/>
                    <a:pt x="2582102" y="61375"/>
                  </a:cubicBezTo>
                  <a:lnTo>
                    <a:pt x="2582102" y="625483"/>
                  </a:lnTo>
                  <a:cubicBezTo>
                    <a:pt x="2582102" y="641760"/>
                    <a:pt x="2575636" y="657371"/>
                    <a:pt x="2564126" y="668881"/>
                  </a:cubicBezTo>
                  <a:cubicBezTo>
                    <a:pt x="2552616" y="680392"/>
                    <a:pt x="2537004" y="686858"/>
                    <a:pt x="2520727" y="686858"/>
                  </a:cubicBezTo>
                  <a:lnTo>
                    <a:pt x="61375" y="686858"/>
                  </a:lnTo>
                  <a:cubicBezTo>
                    <a:pt x="45098" y="686858"/>
                    <a:pt x="29487" y="680392"/>
                    <a:pt x="17976" y="668881"/>
                  </a:cubicBezTo>
                  <a:cubicBezTo>
                    <a:pt x="6466" y="657371"/>
                    <a:pt x="0" y="641760"/>
                    <a:pt x="0" y="625483"/>
                  </a:cubicBezTo>
                  <a:lnTo>
                    <a:pt x="0" y="61375"/>
                  </a:lnTo>
                  <a:cubicBezTo>
                    <a:pt x="0" y="45098"/>
                    <a:pt x="6466" y="29487"/>
                    <a:pt x="17976" y="17976"/>
                  </a:cubicBezTo>
                  <a:cubicBezTo>
                    <a:pt x="29487" y="6466"/>
                    <a:pt x="45098" y="0"/>
                    <a:pt x="61375" y="0"/>
                  </a:cubicBezTo>
                  <a:close/>
                </a:path>
              </a:pathLst>
            </a:custGeom>
            <a:solidFill>
              <a:srgbClr val="9EBFDA">
                <a:alpha val="82745"/>
              </a:srgbClr>
            </a:solidFill>
          </p:spPr>
          <p:txBody>
            <a:bodyPr/>
            <a:lstStyle/>
            <a:p>
              <a:endParaRPr lang="en-US" dirty="0">
                <a:latin typeface="Arial" panose="020B0604020202020204" pitchFamily="34" charset="0"/>
              </a:endParaRPr>
            </a:p>
          </p:txBody>
        </p:sp>
        <p:sp>
          <p:nvSpPr>
            <p:cNvPr id="8" name="TextBox 8"/>
            <p:cNvSpPr txBox="1"/>
            <p:nvPr/>
          </p:nvSpPr>
          <p:spPr>
            <a:xfrm>
              <a:off x="0" y="-38100"/>
              <a:ext cx="2582102" cy="724958"/>
            </a:xfrm>
            <a:prstGeom prst="rect">
              <a:avLst/>
            </a:prstGeom>
          </p:spPr>
          <p:txBody>
            <a:bodyPr lIns="45366" tIns="45366" rIns="45366" bIns="45366" rtlCol="0" anchor="ctr"/>
            <a:lstStyle/>
            <a:p>
              <a:pPr algn="ctr">
                <a:lnSpc>
                  <a:spcPts val="2659"/>
                </a:lnSpc>
              </a:pPr>
              <a:endParaRPr dirty="0">
                <a:latin typeface="Arial" panose="020B0604020202020204" pitchFamily="34" charset="0"/>
              </a:endParaRPr>
            </a:p>
          </p:txBody>
        </p:sp>
      </p:grpSp>
      <p:grpSp>
        <p:nvGrpSpPr>
          <p:cNvPr id="9" name="Group 9"/>
          <p:cNvGrpSpPr/>
          <p:nvPr/>
        </p:nvGrpSpPr>
        <p:grpSpPr>
          <a:xfrm>
            <a:off x="1882866" y="5743952"/>
            <a:ext cx="6433169" cy="1711270"/>
            <a:chOff x="0" y="0"/>
            <a:chExt cx="2582102" cy="686858"/>
          </a:xfrm>
        </p:grpSpPr>
        <p:sp>
          <p:nvSpPr>
            <p:cNvPr id="10" name="Freeform 10"/>
            <p:cNvSpPr/>
            <p:nvPr/>
          </p:nvSpPr>
          <p:spPr>
            <a:xfrm>
              <a:off x="0" y="0"/>
              <a:ext cx="2582102" cy="686858"/>
            </a:xfrm>
            <a:custGeom>
              <a:avLst/>
              <a:gdLst/>
              <a:ahLst/>
              <a:cxnLst/>
              <a:rect l="l" t="t" r="r" b="b"/>
              <a:pathLst>
                <a:path w="2582102" h="686858">
                  <a:moveTo>
                    <a:pt x="61375" y="0"/>
                  </a:moveTo>
                  <a:lnTo>
                    <a:pt x="2520727" y="0"/>
                  </a:lnTo>
                  <a:cubicBezTo>
                    <a:pt x="2554623" y="0"/>
                    <a:pt x="2582102" y="27479"/>
                    <a:pt x="2582102" y="61375"/>
                  </a:cubicBezTo>
                  <a:lnTo>
                    <a:pt x="2582102" y="625483"/>
                  </a:lnTo>
                  <a:cubicBezTo>
                    <a:pt x="2582102" y="641760"/>
                    <a:pt x="2575636" y="657371"/>
                    <a:pt x="2564126" y="668881"/>
                  </a:cubicBezTo>
                  <a:cubicBezTo>
                    <a:pt x="2552616" y="680392"/>
                    <a:pt x="2537004" y="686858"/>
                    <a:pt x="2520727" y="686858"/>
                  </a:cubicBezTo>
                  <a:lnTo>
                    <a:pt x="61375" y="686858"/>
                  </a:lnTo>
                  <a:cubicBezTo>
                    <a:pt x="45098" y="686858"/>
                    <a:pt x="29487" y="680392"/>
                    <a:pt x="17976" y="668881"/>
                  </a:cubicBezTo>
                  <a:cubicBezTo>
                    <a:pt x="6466" y="657371"/>
                    <a:pt x="0" y="641760"/>
                    <a:pt x="0" y="625483"/>
                  </a:cubicBezTo>
                  <a:lnTo>
                    <a:pt x="0" y="61375"/>
                  </a:lnTo>
                  <a:cubicBezTo>
                    <a:pt x="0" y="45098"/>
                    <a:pt x="6466" y="29487"/>
                    <a:pt x="17976" y="17976"/>
                  </a:cubicBezTo>
                  <a:cubicBezTo>
                    <a:pt x="29487" y="6466"/>
                    <a:pt x="45098" y="0"/>
                    <a:pt x="61375" y="0"/>
                  </a:cubicBezTo>
                  <a:close/>
                </a:path>
              </a:pathLst>
            </a:custGeom>
            <a:solidFill>
              <a:srgbClr val="9EBFDA">
                <a:alpha val="82745"/>
              </a:srgbClr>
            </a:solidFill>
          </p:spPr>
          <p:txBody>
            <a:bodyPr/>
            <a:lstStyle/>
            <a:p>
              <a:endParaRPr lang="en-US" dirty="0">
                <a:latin typeface="Arial" panose="020B0604020202020204" pitchFamily="34" charset="0"/>
              </a:endParaRPr>
            </a:p>
          </p:txBody>
        </p:sp>
        <p:sp>
          <p:nvSpPr>
            <p:cNvPr id="11" name="TextBox 11"/>
            <p:cNvSpPr txBox="1"/>
            <p:nvPr/>
          </p:nvSpPr>
          <p:spPr>
            <a:xfrm>
              <a:off x="0" y="-38100"/>
              <a:ext cx="2582102" cy="724958"/>
            </a:xfrm>
            <a:prstGeom prst="rect">
              <a:avLst/>
            </a:prstGeom>
          </p:spPr>
          <p:txBody>
            <a:bodyPr lIns="45366" tIns="45366" rIns="45366" bIns="45366" rtlCol="0" anchor="ctr"/>
            <a:lstStyle/>
            <a:p>
              <a:pPr algn="ctr">
                <a:lnSpc>
                  <a:spcPts val="2659"/>
                </a:lnSpc>
              </a:pPr>
              <a:endParaRPr dirty="0">
                <a:latin typeface="Arial" panose="020B0604020202020204" pitchFamily="34" charset="0"/>
              </a:endParaRPr>
            </a:p>
          </p:txBody>
        </p:sp>
      </p:grpSp>
      <p:grpSp>
        <p:nvGrpSpPr>
          <p:cNvPr id="12" name="Group 12"/>
          <p:cNvGrpSpPr/>
          <p:nvPr/>
        </p:nvGrpSpPr>
        <p:grpSpPr>
          <a:xfrm>
            <a:off x="1882866" y="7704918"/>
            <a:ext cx="6433169" cy="1711270"/>
            <a:chOff x="0" y="0"/>
            <a:chExt cx="2582102" cy="686858"/>
          </a:xfrm>
        </p:grpSpPr>
        <p:sp>
          <p:nvSpPr>
            <p:cNvPr id="13" name="Freeform 13"/>
            <p:cNvSpPr/>
            <p:nvPr/>
          </p:nvSpPr>
          <p:spPr>
            <a:xfrm>
              <a:off x="0" y="0"/>
              <a:ext cx="2582102" cy="686858"/>
            </a:xfrm>
            <a:custGeom>
              <a:avLst/>
              <a:gdLst/>
              <a:ahLst/>
              <a:cxnLst/>
              <a:rect l="l" t="t" r="r" b="b"/>
              <a:pathLst>
                <a:path w="2582102" h="686858">
                  <a:moveTo>
                    <a:pt x="61375" y="0"/>
                  </a:moveTo>
                  <a:lnTo>
                    <a:pt x="2520727" y="0"/>
                  </a:lnTo>
                  <a:cubicBezTo>
                    <a:pt x="2554623" y="0"/>
                    <a:pt x="2582102" y="27479"/>
                    <a:pt x="2582102" y="61375"/>
                  </a:cubicBezTo>
                  <a:lnTo>
                    <a:pt x="2582102" y="625483"/>
                  </a:lnTo>
                  <a:cubicBezTo>
                    <a:pt x="2582102" y="641760"/>
                    <a:pt x="2575636" y="657371"/>
                    <a:pt x="2564126" y="668881"/>
                  </a:cubicBezTo>
                  <a:cubicBezTo>
                    <a:pt x="2552616" y="680392"/>
                    <a:pt x="2537004" y="686858"/>
                    <a:pt x="2520727" y="686858"/>
                  </a:cubicBezTo>
                  <a:lnTo>
                    <a:pt x="61375" y="686858"/>
                  </a:lnTo>
                  <a:cubicBezTo>
                    <a:pt x="45098" y="686858"/>
                    <a:pt x="29487" y="680392"/>
                    <a:pt x="17976" y="668881"/>
                  </a:cubicBezTo>
                  <a:cubicBezTo>
                    <a:pt x="6466" y="657371"/>
                    <a:pt x="0" y="641760"/>
                    <a:pt x="0" y="625483"/>
                  </a:cubicBezTo>
                  <a:lnTo>
                    <a:pt x="0" y="61375"/>
                  </a:lnTo>
                  <a:cubicBezTo>
                    <a:pt x="0" y="45098"/>
                    <a:pt x="6466" y="29487"/>
                    <a:pt x="17976" y="17976"/>
                  </a:cubicBezTo>
                  <a:cubicBezTo>
                    <a:pt x="29487" y="6466"/>
                    <a:pt x="45098" y="0"/>
                    <a:pt x="61375" y="0"/>
                  </a:cubicBezTo>
                  <a:close/>
                </a:path>
              </a:pathLst>
            </a:custGeom>
            <a:solidFill>
              <a:srgbClr val="9EBFDA">
                <a:alpha val="82745"/>
              </a:srgbClr>
            </a:solidFill>
          </p:spPr>
          <p:txBody>
            <a:bodyPr/>
            <a:lstStyle/>
            <a:p>
              <a:endParaRPr lang="en-US" dirty="0">
                <a:latin typeface="Arial" panose="020B0604020202020204" pitchFamily="34" charset="0"/>
              </a:endParaRPr>
            </a:p>
          </p:txBody>
        </p:sp>
        <p:sp>
          <p:nvSpPr>
            <p:cNvPr id="14" name="TextBox 14"/>
            <p:cNvSpPr txBox="1"/>
            <p:nvPr/>
          </p:nvSpPr>
          <p:spPr>
            <a:xfrm>
              <a:off x="0" y="-38100"/>
              <a:ext cx="2582102" cy="724958"/>
            </a:xfrm>
            <a:prstGeom prst="rect">
              <a:avLst/>
            </a:prstGeom>
          </p:spPr>
          <p:txBody>
            <a:bodyPr lIns="45366" tIns="45366" rIns="45366" bIns="45366" rtlCol="0" anchor="ctr"/>
            <a:lstStyle/>
            <a:p>
              <a:pPr algn="ctr">
                <a:lnSpc>
                  <a:spcPts val="2659"/>
                </a:lnSpc>
              </a:pPr>
              <a:endParaRPr dirty="0">
                <a:latin typeface="Arial" panose="020B0604020202020204" pitchFamily="34" charset="0"/>
              </a:endParaRPr>
            </a:p>
          </p:txBody>
        </p:sp>
      </p:grpSp>
      <p:sp>
        <p:nvSpPr>
          <p:cNvPr id="15" name="TextBox 15"/>
          <p:cNvSpPr txBox="1"/>
          <p:nvPr/>
        </p:nvSpPr>
        <p:spPr>
          <a:xfrm>
            <a:off x="608104" y="567314"/>
            <a:ext cx="13009632" cy="730969"/>
          </a:xfrm>
          <a:prstGeom prst="rect">
            <a:avLst/>
          </a:prstGeom>
        </p:spPr>
        <p:txBody>
          <a:bodyPr lIns="0" tIns="0" rIns="0" bIns="0" rtlCol="0" anchor="t">
            <a:spAutoFit/>
          </a:bodyPr>
          <a:lstStyle/>
          <a:p>
            <a:pPr algn="l">
              <a:lnSpc>
                <a:spcPts val="5700"/>
              </a:lnSpc>
            </a:pPr>
            <a:r>
              <a:rPr lang="en-US" sz="6000" b="1" dirty="0">
                <a:solidFill>
                  <a:srgbClr val="000000"/>
                </a:solidFill>
                <a:latin typeface="Arial" panose="020B0604020202020204" pitchFamily="34" charset="0"/>
                <a:ea typeface="Helvetica Bold"/>
                <a:cs typeface="Helvetica Bold"/>
                <a:sym typeface="Helvetica Bold"/>
              </a:rPr>
              <a:t>Also in the paper</a:t>
            </a:r>
          </a:p>
        </p:txBody>
      </p:sp>
      <p:sp>
        <p:nvSpPr>
          <p:cNvPr id="16" name="TextBox 16"/>
          <p:cNvSpPr txBox="1"/>
          <p:nvPr/>
        </p:nvSpPr>
        <p:spPr>
          <a:xfrm>
            <a:off x="2878517" y="2344904"/>
            <a:ext cx="4441867" cy="998478"/>
          </a:xfrm>
          <a:prstGeom prst="rect">
            <a:avLst/>
          </a:prstGeom>
        </p:spPr>
        <p:txBody>
          <a:bodyPr lIns="0" tIns="0" rIns="0" bIns="0" rtlCol="0" anchor="t">
            <a:spAutoFit/>
          </a:bodyPr>
          <a:lstStyle/>
          <a:p>
            <a:pPr algn="ctr">
              <a:lnSpc>
                <a:spcPts val="3989"/>
              </a:lnSpc>
            </a:pPr>
            <a:r>
              <a:rPr lang="en-US" sz="2849" dirty="0">
                <a:solidFill>
                  <a:srgbClr val="000000"/>
                </a:solidFill>
                <a:latin typeface="Arial" panose="020B0604020202020204" pitchFamily="34" charset="0"/>
                <a:ea typeface="Canva Sans Bold"/>
                <a:cs typeface="Canva Sans Bold"/>
                <a:sym typeface="Canva Sans Bold"/>
              </a:rPr>
              <a:t>Guidelines for using the framework</a:t>
            </a:r>
          </a:p>
        </p:txBody>
      </p:sp>
      <p:sp>
        <p:nvSpPr>
          <p:cNvPr id="17" name="TextBox 17"/>
          <p:cNvSpPr txBox="1"/>
          <p:nvPr/>
        </p:nvSpPr>
        <p:spPr>
          <a:xfrm>
            <a:off x="2878517" y="4214668"/>
            <a:ext cx="4441867" cy="998478"/>
          </a:xfrm>
          <a:prstGeom prst="rect">
            <a:avLst/>
          </a:prstGeom>
        </p:spPr>
        <p:txBody>
          <a:bodyPr lIns="0" tIns="0" rIns="0" bIns="0" rtlCol="0" anchor="t">
            <a:spAutoFit/>
          </a:bodyPr>
          <a:lstStyle/>
          <a:p>
            <a:pPr algn="ctr">
              <a:lnSpc>
                <a:spcPts val="3989"/>
              </a:lnSpc>
            </a:pPr>
            <a:r>
              <a:rPr lang="en-US" sz="2849" dirty="0">
                <a:solidFill>
                  <a:srgbClr val="000000"/>
                </a:solidFill>
                <a:latin typeface="Arial" panose="020B0604020202020204" pitchFamily="34" charset="0"/>
                <a:ea typeface="Canva Sans Bold"/>
                <a:cs typeface="Canva Sans Bold"/>
                <a:sym typeface="Canva Sans Bold"/>
              </a:rPr>
              <a:t>Considerations when using the framework</a:t>
            </a:r>
          </a:p>
        </p:txBody>
      </p:sp>
      <p:sp>
        <p:nvSpPr>
          <p:cNvPr id="18" name="TextBox 18"/>
          <p:cNvSpPr txBox="1"/>
          <p:nvPr/>
        </p:nvSpPr>
        <p:spPr>
          <a:xfrm>
            <a:off x="2878517" y="6084044"/>
            <a:ext cx="4441867" cy="998478"/>
          </a:xfrm>
          <a:prstGeom prst="rect">
            <a:avLst/>
          </a:prstGeom>
        </p:spPr>
        <p:txBody>
          <a:bodyPr lIns="0" tIns="0" rIns="0" bIns="0" rtlCol="0" anchor="t">
            <a:spAutoFit/>
          </a:bodyPr>
          <a:lstStyle/>
          <a:p>
            <a:pPr algn="ctr">
              <a:lnSpc>
                <a:spcPts val="3989"/>
              </a:lnSpc>
            </a:pPr>
            <a:r>
              <a:rPr lang="en-US" sz="2849" dirty="0">
                <a:solidFill>
                  <a:srgbClr val="000000"/>
                </a:solidFill>
                <a:latin typeface="Arial" panose="020B0604020202020204" pitchFamily="34" charset="0"/>
                <a:ea typeface="Canva Sans Bold"/>
                <a:cs typeface="Canva Sans Bold"/>
                <a:sym typeface="Canva Sans Bold"/>
              </a:rPr>
              <a:t>What translates from systems threat modeling</a:t>
            </a:r>
          </a:p>
        </p:txBody>
      </p:sp>
      <p:sp>
        <p:nvSpPr>
          <p:cNvPr id="19" name="TextBox 19"/>
          <p:cNvSpPr txBox="1"/>
          <p:nvPr/>
        </p:nvSpPr>
        <p:spPr>
          <a:xfrm>
            <a:off x="2878517" y="8045011"/>
            <a:ext cx="4441867" cy="998478"/>
          </a:xfrm>
          <a:prstGeom prst="rect">
            <a:avLst/>
          </a:prstGeom>
        </p:spPr>
        <p:txBody>
          <a:bodyPr lIns="0" tIns="0" rIns="0" bIns="0" rtlCol="0" anchor="t">
            <a:spAutoFit/>
          </a:bodyPr>
          <a:lstStyle/>
          <a:p>
            <a:pPr algn="ctr">
              <a:lnSpc>
                <a:spcPts val="3989"/>
              </a:lnSpc>
            </a:pPr>
            <a:r>
              <a:rPr lang="en-US" sz="2849" dirty="0">
                <a:solidFill>
                  <a:srgbClr val="000000"/>
                </a:solidFill>
                <a:latin typeface="Arial" panose="020B0604020202020204" pitchFamily="34" charset="0"/>
                <a:ea typeface="Canva Sans Bold"/>
                <a:cs typeface="Canva Sans Bold"/>
                <a:sym typeface="Canva Sans Bold"/>
              </a:rPr>
              <a:t>Call for centering human-safety</a:t>
            </a:r>
          </a:p>
        </p:txBody>
      </p:sp>
      <p:sp>
        <p:nvSpPr>
          <p:cNvPr id="20" name="TextBox 20"/>
          <p:cNvSpPr txBox="1"/>
          <p:nvPr/>
        </p:nvSpPr>
        <p:spPr>
          <a:xfrm>
            <a:off x="14676120" y="6438496"/>
            <a:ext cx="2906620" cy="699038"/>
          </a:xfrm>
          <a:prstGeom prst="rect">
            <a:avLst/>
          </a:prstGeom>
        </p:spPr>
        <p:txBody>
          <a:bodyPr lIns="0" tIns="0" rIns="0" bIns="0" rtlCol="0" anchor="t">
            <a:spAutoFit/>
          </a:bodyPr>
          <a:lstStyle/>
          <a:p>
            <a:pPr algn="ctr">
              <a:lnSpc>
                <a:spcPts val="2745"/>
              </a:lnSpc>
            </a:pPr>
            <a:r>
              <a:rPr lang="en-US" sz="3192" dirty="0">
                <a:solidFill>
                  <a:srgbClr val="000000"/>
                </a:solidFill>
                <a:latin typeface="Arial" panose="020B0604020202020204" pitchFamily="34" charset="0"/>
                <a:ea typeface="Canva Sans Bold"/>
                <a:cs typeface="Canva Sans Bold"/>
                <a:sym typeface="Canva Sans Bold"/>
              </a:rPr>
              <a:t>Scan to read the paper</a:t>
            </a:r>
          </a:p>
        </p:txBody>
      </p:sp>
      <p:sp>
        <p:nvSpPr>
          <p:cNvPr id="21" name="TextBox 21"/>
          <p:cNvSpPr txBox="1"/>
          <p:nvPr/>
        </p:nvSpPr>
        <p:spPr>
          <a:xfrm>
            <a:off x="10058401" y="1957186"/>
            <a:ext cx="5344510" cy="998478"/>
          </a:xfrm>
          <a:prstGeom prst="rect">
            <a:avLst/>
          </a:prstGeom>
        </p:spPr>
        <p:txBody>
          <a:bodyPr lIns="0" tIns="0" rIns="0" bIns="0" rtlCol="0" anchor="t">
            <a:spAutoFit/>
          </a:bodyPr>
          <a:lstStyle/>
          <a:p>
            <a:pPr algn="ctr">
              <a:lnSpc>
                <a:spcPts val="3989"/>
              </a:lnSpc>
            </a:pPr>
            <a:r>
              <a:rPr lang="en-US" sz="2849" dirty="0">
                <a:solidFill>
                  <a:srgbClr val="000000"/>
                </a:solidFill>
                <a:latin typeface="Arial" panose="020B0604020202020204" pitchFamily="34" charset="0"/>
                <a:ea typeface="Canva Sans Bold"/>
                <a:cs typeface="Canva Sans Bold"/>
                <a:sym typeface="Canva Sans Bold"/>
              </a:rPr>
              <a:t>Please find us in the poster session for any questions</a:t>
            </a:r>
          </a:p>
        </p:txBody>
      </p:sp>
      <p:sp>
        <p:nvSpPr>
          <p:cNvPr id="22" name="TextBox 22"/>
          <p:cNvSpPr txBox="1"/>
          <p:nvPr/>
        </p:nvSpPr>
        <p:spPr>
          <a:xfrm>
            <a:off x="9887210" y="3432440"/>
            <a:ext cx="5344510" cy="2822632"/>
          </a:xfrm>
          <a:prstGeom prst="rect">
            <a:avLst/>
          </a:prstGeom>
        </p:spPr>
        <p:txBody>
          <a:bodyPr lIns="0" tIns="0" rIns="0" bIns="0" rtlCol="0" anchor="t">
            <a:spAutoFit/>
          </a:bodyPr>
          <a:lstStyle/>
          <a:p>
            <a:pPr algn="ctr">
              <a:lnSpc>
                <a:spcPts val="3704"/>
              </a:lnSpc>
            </a:pPr>
            <a:r>
              <a:rPr lang="en-US" sz="2849" dirty="0">
                <a:solidFill>
                  <a:srgbClr val="000000"/>
                </a:solidFill>
                <a:latin typeface="Arial" panose="020B0604020202020204" pitchFamily="34" charset="0"/>
                <a:ea typeface="Canva Sans Bold Italics"/>
                <a:cs typeface="Canva Sans Bold Italics"/>
                <a:sym typeface="Canva Sans Bold Italics"/>
              </a:rPr>
              <a:t>Contact</a:t>
            </a:r>
            <a:r>
              <a:rPr lang="en-US" sz="2849" dirty="0">
                <a:solidFill>
                  <a:srgbClr val="000000"/>
                </a:solidFill>
                <a:latin typeface="Arial" panose="020B0604020202020204" pitchFamily="34" charset="0"/>
                <a:ea typeface="Canva Sans Bold"/>
                <a:cs typeface="Canva Sans Bold"/>
                <a:sym typeface="Canva Sans Bold"/>
              </a:rPr>
              <a:t>:</a:t>
            </a:r>
          </a:p>
          <a:p>
            <a:pPr algn="ctr">
              <a:lnSpc>
                <a:spcPts val="3704"/>
              </a:lnSpc>
            </a:pPr>
            <a:r>
              <a:rPr lang="en-US" sz="2849" b="1" dirty="0">
                <a:solidFill>
                  <a:srgbClr val="000000"/>
                </a:solidFill>
                <a:latin typeface="Arial" panose="020B0604020202020204" pitchFamily="34" charset="0"/>
                <a:ea typeface="Canva Sans Bold"/>
                <a:cs typeface="Canva Sans Bold"/>
                <a:sym typeface="Canva Sans Bold"/>
              </a:rPr>
              <a:t>Warda Usman</a:t>
            </a:r>
          </a:p>
          <a:p>
            <a:pPr algn="ctr">
              <a:lnSpc>
                <a:spcPts val="3704"/>
              </a:lnSpc>
            </a:pPr>
            <a:r>
              <a:rPr lang="en-US" sz="2849" dirty="0">
                <a:solidFill>
                  <a:srgbClr val="000000"/>
                </a:solidFill>
                <a:latin typeface="Arial" panose="020B0604020202020204" pitchFamily="34" charset="0"/>
                <a:ea typeface="Canva Sans"/>
                <a:cs typeface="Arial" panose="020B0604020202020204" pitchFamily="34" charset="0"/>
                <a:sym typeface="Canva Sans"/>
              </a:rPr>
              <a:t>warda97@byu.edu</a:t>
            </a:r>
          </a:p>
          <a:p>
            <a:pPr algn="ctr">
              <a:lnSpc>
                <a:spcPts val="3704"/>
              </a:lnSpc>
            </a:pPr>
            <a:endParaRPr lang="en-US" sz="2849" dirty="0">
              <a:solidFill>
                <a:srgbClr val="000000"/>
              </a:solidFill>
              <a:latin typeface="Arial" panose="020B0604020202020204" pitchFamily="34" charset="0"/>
              <a:ea typeface="Canva Sans"/>
              <a:cs typeface="Arial" panose="020B0604020202020204" pitchFamily="34" charset="0"/>
              <a:sym typeface="Canva Sans"/>
            </a:endParaRPr>
          </a:p>
          <a:p>
            <a:pPr algn="ctr">
              <a:lnSpc>
                <a:spcPts val="3704"/>
              </a:lnSpc>
            </a:pPr>
            <a:r>
              <a:rPr lang="en-US" sz="2849" b="1" dirty="0">
                <a:solidFill>
                  <a:srgbClr val="000000"/>
                </a:solidFill>
                <a:latin typeface="Arial" panose="020B0604020202020204" pitchFamily="34" charset="0"/>
                <a:ea typeface="Canva Sans Bold"/>
                <a:cs typeface="Canva Sans Bold"/>
                <a:sym typeface="Canva Sans Bold"/>
              </a:rPr>
              <a:t>Daniel Zappala</a:t>
            </a:r>
          </a:p>
          <a:p>
            <a:pPr algn="ctr">
              <a:lnSpc>
                <a:spcPts val="3704"/>
              </a:lnSpc>
            </a:pPr>
            <a:r>
              <a:rPr lang="en-US" sz="2849" dirty="0" err="1">
                <a:solidFill>
                  <a:srgbClr val="000000"/>
                </a:solidFill>
                <a:latin typeface="Arial" panose="020B0604020202020204" pitchFamily="34" charset="0"/>
                <a:ea typeface="Canva Sans"/>
                <a:cs typeface="Arial" panose="020B0604020202020204" pitchFamily="34" charset="0"/>
                <a:sym typeface="Canva Sans"/>
              </a:rPr>
              <a:t>zappala@cs.byu.edu</a:t>
            </a:r>
            <a:endParaRPr lang="en-US" sz="2849" dirty="0">
              <a:solidFill>
                <a:srgbClr val="000000"/>
              </a:solidFill>
              <a:latin typeface="Arial" panose="020B0604020202020204" pitchFamily="34" charset="0"/>
              <a:ea typeface="Canva Sans"/>
              <a:cs typeface="Arial" panose="020B0604020202020204" pitchFamily="34" charset="0"/>
              <a:sym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220E23A-0F11-8B5C-7DBF-88E7B53FC0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6CA9DF-B747-08EB-6330-D2CA7AE52D14}"/>
              </a:ext>
            </a:extLst>
          </p:cNvPr>
          <p:cNvSpPr/>
          <p:nvPr/>
        </p:nvSpPr>
        <p:spPr>
          <a:xfrm>
            <a:off x="1028700" y="2385217"/>
            <a:ext cx="4232635" cy="4232635"/>
          </a:xfrm>
          <a:custGeom>
            <a:avLst/>
            <a:gdLst/>
            <a:ahLst/>
            <a:cxnLst/>
            <a:rect l="l" t="t" r="r" b="b"/>
            <a:pathLst>
              <a:path w="4232635" h="4232635">
                <a:moveTo>
                  <a:pt x="0" y="0"/>
                </a:moveTo>
                <a:lnTo>
                  <a:pt x="4232635" y="0"/>
                </a:lnTo>
                <a:lnTo>
                  <a:pt x="4232635" y="4232635"/>
                </a:lnTo>
                <a:lnTo>
                  <a:pt x="0" y="4232635"/>
                </a:lnTo>
                <a:lnTo>
                  <a:pt x="0" y="0"/>
                </a:lnTo>
                <a:close/>
              </a:path>
            </a:pathLst>
          </a:custGeom>
          <a:blipFill>
            <a:blip r:embed="rId3"/>
            <a:stretch>
              <a:fillRect/>
            </a:stretch>
          </a:blipFill>
        </p:spPr>
        <p:txBody>
          <a:bodyPr/>
          <a:lstStyle/>
          <a:p>
            <a:endParaRPr lang="en-US" dirty="0">
              <a:latin typeface="Arial" panose="020B0604020202020204" pitchFamily="34" charset="0"/>
            </a:endParaRPr>
          </a:p>
        </p:txBody>
      </p:sp>
      <p:sp>
        <p:nvSpPr>
          <p:cNvPr id="3" name="Freeform 3">
            <a:extLst>
              <a:ext uri="{FF2B5EF4-FFF2-40B4-BE49-F238E27FC236}">
                <a16:creationId xmlns:a16="http://schemas.microsoft.com/office/drawing/2014/main" id="{90312DE3-65EF-87FC-383A-6D606636F237}"/>
              </a:ext>
            </a:extLst>
          </p:cNvPr>
          <p:cNvSpPr/>
          <p:nvPr/>
        </p:nvSpPr>
        <p:spPr>
          <a:xfrm>
            <a:off x="12870771" y="2959844"/>
            <a:ext cx="3324398" cy="3083380"/>
          </a:xfrm>
          <a:custGeom>
            <a:avLst/>
            <a:gdLst/>
            <a:ahLst/>
            <a:cxnLst/>
            <a:rect l="l" t="t" r="r" b="b"/>
            <a:pathLst>
              <a:path w="3324398" h="3083380">
                <a:moveTo>
                  <a:pt x="0" y="0"/>
                </a:moveTo>
                <a:lnTo>
                  <a:pt x="3324399" y="0"/>
                </a:lnTo>
                <a:lnTo>
                  <a:pt x="3324399" y="3083380"/>
                </a:lnTo>
                <a:lnTo>
                  <a:pt x="0" y="3083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latin typeface="Arial" panose="020B0604020202020204" pitchFamily="34" charset="0"/>
            </a:endParaRPr>
          </a:p>
        </p:txBody>
      </p:sp>
      <p:sp>
        <p:nvSpPr>
          <p:cNvPr id="4" name="Freeform 4">
            <a:extLst>
              <a:ext uri="{FF2B5EF4-FFF2-40B4-BE49-F238E27FC236}">
                <a16:creationId xmlns:a16="http://schemas.microsoft.com/office/drawing/2014/main" id="{B556AE3E-151A-D5F9-0D93-C54327BDB503}"/>
              </a:ext>
            </a:extLst>
          </p:cNvPr>
          <p:cNvSpPr/>
          <p:nvPr/>
        </p:nvSpPr>
        <p:spPr>
          <a:xfrm>
            <a:off x="6774787" y="1949458"/>
            <a:ext cx="4364919" cy="4364919"/>
          </a:xfrm>
          <a:custGeom>
            <a:avLst/>
            <a:gdLst/>
            <a:ahLst/>
            <a:cxnLst/>
            <a:rect l="l" t="t" r="r" b="b"/>
            <a:pathLst>
              <a:path w="4364919" h="4364919">
                <a:moveTo>
                  <a:pt x="0" y="0"/>
                </a:moveTo>
                <a:lnTo>
                  <a:pt x="4364919" y="0"/>
                </a:lnTo>
                <a:lnTo>
                  <a:pt x="4364919" y="4364919"/>
                </a:lnTo>
                <a:lnTo>
                  <a:pt x="0" y="4364919"/>
                </a:lnTo>
                <a:lnTo>
                  <a:pt x="0" y="0"/>
                </a:lnTo>
                <a:close/>
              </a:path>
            </a:pathLst>
          </a:custGeom>
          <a:blipFill>
            <a:blip r:embed="rId6"/>
            <a:stretch>
              <a:fillRect/>
            </a:stretch>
          </a:blipFill>
        </p:spPr>
        <p:txBody>
          <a:bodyPr/>
          <a:lstStyle/>
          <a:p>
            <a:endParaRPr lang="en-US" dirty="0">
              <a:latin typeface="Arial" panose="020B0604020202020204" pitchFamily="34" charset="0"/>
            </a:endParaRPr>
          </a:p>
        </p:txBody>
      </p:sp>
      <p:sp>
        <p:nvSpPr>
          <p:cNvPr id="5" name="TextBox 5">
            <a:extLst>
              <a:ext uri="{FF2B5EF4-FFF2-40B4-BE49-F238E27FC236}">
                <a16:creationId xmlns:a16="http://schemas.microsoft.com/office/drawing/2014/main" id="{DB6E4463-8822-767F-0576-172EB42CEF9B}"/>
              </a:ext>
            </a:extLst>
          </p:cNvPr>
          <p:cNvSpPr txBox="1"/>
          <p:nvPr/>
        </p:nvSpPr>
        <p:spPr>
          <a:xfrm>
            <a:off x="857284" y="6273955"/>
            <a:ext cx="4575467" cy="740074"/>
          </a:xfrm>
          <a:prstGeom prst="rect">
            <a:avLst/>
          </a:prstGeom>
        </p:spPr>
        <p:txBody>
          <a:bodyPr lIns="0" tIns="0" rIns="0" bIns="0" rtlCol="0" anchor="t">
            <a:spAutoFit/>
          </a:bodyPr>
          <a:lstStyle/>
          <a:p>
            <a:pPr algn="ctr">
              <a:lnSpc>
                <a:spcPts val="6067"/>
              </a:lnSpc>
            </a:pPr>
            <a:r>
              <a:rPr lang="en-US" sz="4333" dirty="0">
                <a:solidFill>
                  <a:srgbClr val="000000"/>
                </a:solidFill>
                <a:latin typeface="Arial" panose="020B0604020202020204" pitchFamily="34" charset="0"/>
                <a:ea typeface="Canva Sans Bold"/>
                <a:cs typeface="Canva Sans Bold"/>
                <a:sym typeface="Canva Sans Bold"/>
              </a:rPr>
              <a:t>at-risk individuals</a:t>
            </a:r>
          </a:p>
        </p:txBody>
      </p:sp>
      <p:sp>
        <p:nvSpPr>
          <p:cNvPr id="6" name="TextBox 6">
            <a:extLst>
              <a:ext uri="{FF2B5EF4-FFF2-40B4-BE49-F238E27FC236}">
                <a16:creationId xmlns:a16="http://schemas.microsoft.com/office/drawing/2014/main" id="{4156E3AE-BB30-F4DE-EAF1-8C577AC588A7}"/>
              </a:ext>
            </a:extLst>
          </p:cNvPr>
          <p:cNvSpPr txBox="1"/>
          <p:nvPr/>
        </p:nvSpPr>
        <p:spPr>
          <a:xfrm>
            <a:off x="12364059" y="6275959"/>
            <a:ext cx="4895241" cy="1522083"/>
          </a:xfrm>
          <a:prstGeom prst="rect">
            <a:avLst/>
          </a:prstGeom>
        </p:spPr>
        <p:txBody>
          <a:bodyPr lIns="0" tIns="0" rIns="0" bIns="0" rtlCol="0" anchor="t">
            <a:spAutoFit/>
          </a:bodyPr>
          <a:lstStyle/>
          <a:p>
            <a:pPr algn="ctr">
              <a:lnSpc>
                <a:spcPts val="6058"/>
              </a:lnSpc>
            </a:pPr>
            <a:r>
              <a:rPr lang="en-US" sz="4327" dirty="0">
                <a:solidFill>
                  <a:srgbClr val="000000"/>
                </a:solidFill>
                <a:latin typeface="Arial" panose="020B0604020202020204" pitchFamily="34" charset="0"/>
                <a:ea typeface="Canva Sans Bold"/>
                <a:cs typeface="Canva Sans Bold"/>
                <a:sym typeface="Canva Sans Bold"/>
              </a:rPr>
              <a:t>narratives of threat experience</a:t>
            </a:r>
          </a:p>
        </p:txBody>
      </p:sp>
      <p:sp>
        <p:nvSpPr>
          <p:cNvPr id="7" name="TextBox 7">
            <a:extLst>
              <a:ext uri="{FF2B5EF4-FFF2-40B4-BE49-F238E27FC236}">
                <a16:creationId xmlns:a16="http://schemas.microsoft.com/office/drawing/2014/main" id="{A48E20C8-7939-8511-BC04-3200B083419A}"/>
              </a:ext>
            </a:extLst>
          </p:cNvPr>
          <p:cNvSpPr txBox="1"/>
          <p:nvPr/>
        </p:nvSpPr>
        <p:spPr>
          <a:xfrm>
            <a:off x="6434511" y="6273955"/>
            <a:ext cx="4705195" cy="1448725"/>
          </a:xfrm>
          <a:prstGeom prst="rect">
            <a:avLst/>
          </a:prstGeom>
        </p:spPr>
        <p:txBody>
          <a:bodyPr lIns="0" tIns="0" rIns="0" bIns="0" rtlCol="0" anchor="t">
            <a:spAutoFit/>
          </a:bodyPr>
          <a:lstStyle/>
          <a:p>
            <a:pPr algn="ctr">
              <a:lnSpc>
                <a:spcPts val="5823"/>
              </a:lnSpc>
            </a:pPr>
            <a:r>
              <a:rPr lang="en-US" sz="4159" dirty="0">
                <a:solidFill>
                  <a:srgbClr val="000000"/>
                </a:solidFill>
                <a:latin typeface="Arial" panose="020B0604020202020204" pitchFamily="34" charset="0"/>
                <a:ea typeface="Canva Sans Bold"/>
                <a:cs typeface="Canva Sans Bold"/>
                <a:sym typeface="Canva Sans Bold"/>
              </a:rPr>
              <a:t>threats from technology</a:t>
            </a:r>
          </a:p>
        </p:txBody>
      </p:sp>
    </p:spTree>
    <p:extLst>
      <p:ext uri="{BB962C8B-B14F-4D97-AF65-F5344CB8AC3E}">
        <p14:creationId xmlns:p14="http://schemas.microsoft.com/office/powerpoint/2010/main" val="404996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TextBox 2"/>
          <p:cNvSpPr txBox="1"/>
          <p:nvPr/>
        </p:nvSpPr>
        <p:spPr>
          <a:xfrm>
            <a:off x="1376809" y="1279322"/>
            <a:ext cx="11577191" cy="2734945"/>
          </a:xfrm>
          <a:prstGeom prst="rect">
            <a:avLst/>
          </a:prstGeom>
        </p:spPr>
        <p:txBody>
          <a:bodyPr wrap="square" lIns="0" tIns="0" rIns="0" bIns="0" rtlCol="0" anchor="t">
            <a:spAutoFit/>
          </a:bodyPr>
          <a:lstStyle/>
          <a:p>
            <a:pPr algn="l">
              <a:lnSpc>
                <a:spcPts val="7279"/>
              </a:lnSpc>
            </a:pPr>
            <a:r>
              <a:rPr lang="en-US" sz="5199" b="1" dirty="0">
                <a:solidFill>
                  <a:srgbClr val="000000"/>
                </a:solidFill>
                <a:latin typeface="Arial" panose="020B0604020202020204" pitchFamily="34" charset="0"/>
                <a:ea typeface="Canva Sans Bold"/>
                <a:cs typeface="Canva Sans Bold"/>
                <a:sym typeface="Canva Sans Bold"/>
              </a:rPr>
              <a:t>Lack of a systematization makes it:</a:t>
            </a: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p:txBody>
      </p:sp>
      <p:grpSp>
        <p:nvGrpSpPr>
          <p:cNvPr id="3" name="Group 3"/>
          <p:cNvGrpSpPr/>
          <p:nvPr/>
        </p:nvGrpSpPr>
        <p:grpSpPr>
          <a:xfrm>
            <a:off x="1947441" y="3716870"/>
            <a:ext cx="4679297" cy="4275825"/>
            <a:chOff x="0" y="0"/>
            <a:chExt cx="1721972" cy="1573495"/>
          </a:xfrm>
        </p:grpSpPr>
        <p:sp>
          <p:nvSpPr>
            <p:cNvPr id="4" name="Freeform 4"/>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5" name="TextBox 5"/>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2" name="TextBox 12"/>
          <p:cNvSpPr txBox="1"/>
          <p:nvPr/>
        </p:nvSpPr>
        <p:spPr>
          <a:xfrm>
            <a:off x="3510816" y="4228945"/>
            <a:ext cx="1552547" cy="842731"/>
          </a:xfrm>
          <a:prstGeom prst="rect">
            <a:avLst/>
          </a:prstGeom>
        </p:spPr>
        <p:txBody>
          <a:bodyPr lIns="0" tIns="0" rIns="0" bIns="0" rtlCol="0" anchor="t">
            <a:spAutoFit/>
          </a:bodyPr>
          <a:lstStyle/>
          <a:p>
            <a:pPr marL="0" lvl="0" indent="0" algn="ctr">
              <a:lnSpc>
                <a:spcPts val="8050"/>
              </a:lnSpc>
              <a:spcBef>
                <a:spcPct val="0"/>
              </a:spcBef>
            </a:pPr>
            <a:endParaRPr dirty="0">
              <a:latin typeface="Arial" panose="020B0604020202020204" pitchFamily="34" charset="0"/>
            </a:endParaRPr>
          </a:p>
        </p:txBody>
      </p:sp>
      <p:sp>
        <p:nvSpPr>
          <p:cNvPr id="13" name="TextBox 13"/>
          <p:cNvSpPr txBox="1"/>
          <p:nvPr/>
        </p:nvSpPr>
        <p:spPr>
          <a:xfrm>
            <a:off x="8367749"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4" name="TextBox 14"/>
          <p:cNvSpPr txBox="1"/>
          <p:nvPr/>
        </p:nvSpPr>
        <p:spPr>
          <a:xfrm>
            <a:off x="13224637"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5" name="TextBox 15"/>
          <p:cNvSpPr txBox="1"/>
          <p:nvPr/>
        </p:nvSpPr>
        <p:spPr>
          <a:xfrm>
            <a:off x="2466088" y="4673310"/>
            <a:ext cx="3866201" cy="2689183"/>
          </a:xfrm>
          <a:prstGeom prst="rect">
            <a:avLst/>
          </a:prstGeom>
        </p:spPr>
        <p:txBody>
          <a:bodyPr lIns="0" tIns="0" rIns="0" bIns="0" rtlCol="0" anchor="t">
            <a:spAutoFit/>
          </a:bodyPr>
          <a:lstStyle/>
          <a:p>
            <a:pPr algn="ctr">
              <a:lnSpc>
                <a:spcPts val="4248"/>
              </a:lnSpc>
            </a:pPr>
            <a:r>
              <a:rPr lang="en-US" sz="4248" dirty="0">
                <a:solidFill>
                  <a:srgbClr val="000000"/>
                </a:solidFill>
                <a:latin typeface="Arial" panose="020B0604020202020204" pitchFamily="34" charset="0"/>
                <a:ea typeface="Canva Sans Bold"/>
                <a:cs typeface="Canva Sans Bold"/>
                <a:sym typeface="Canva Sans Bold"/>
              </a:rPr>
              <a:t>hard for new researchers to do this work well</a:t>
            </a:r>
          </a:p>
          <a:p>
            <a:pPr algn="ctr">
              <a:lnSpc>
                <a:spcPts val="4248"/>
              </a:lnSpc>
            </a:pPr>
            <a:endParaRPr lang="en-US" sz="4248" dirty="0">
              <a:solidFill>
                <a:srgbClr val="000000"/>
              </a:solidFill>
              <a:latin typeface="Arial" panose="020B0604020202020204" pitchFamily="34" charset="0"/>
              <a:ea typeface="Canva Sans Bold"/>
              <a:cs typeface="Canva Sans Bold"/>
              <a:sym typeface="Canva Sans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7D6F1ED4-3907-1FBD-EE05-53A39E5F5F7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6FF04C0-8A1B-E2F5-6C68-9A9D5B69E622}"/>
              </a:ext>
            </a:extLst>
          </p:cNvPr>
          <p:cNvSpPr txBox="1"/>
          <p:nvPr/>
        </p:nvSpPr>
        <p:spPr>
          <a:xfrm>
            <a:off x="1376809" y="1279322"/>
            <a:ext cx="11577191" cy="2734945"/>
          </a:xfrm>
          <a:prstGeom prst="rect">
            <a:avLst/>
          </a:prstGeom>
        </p:spPr>
        <p:txBody>
          <a:bodyPr wrap="square" lIns="0" tIns="0" rIns="0" bIns="0" rtlCol="0" anchor="t">
            <a:spAutoFit/>
          </a:bodyPr>
          <a:lstStyle/>
          <a:p>
            <a:pPr algn="l">
              <a:lnSpc>
                <a:spcPts val="7279"/>
              </a:lnSpc>
            </a:pPr>
            <a:r>
              <a:rPr lang="en-US" sz="5199" b="1" dirty="0">
                <a:solidFill>
                  <a:srgbClr val="000000"/>
                </a:solidFill>
                <a:latin typeface="Arial" panose="020B0604020202020204" pitchFamily="34" charset="0"/>
                <a:ea typeface="Canva Sans Bold"/>
                <a:cs typeface="Canva Sans Bold"/>
                <a:sym typeface="Canva Sans Bold"/>
              </a:rPr>
              <a:t>Lack of a systematization makes it:</a:t>
            </a: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p:txBody>
      </p:sp>
      <p:grpSp>
        <p:nvGrpSpPr>
          <p:cNvPr id="3" name="Group 3">
            <a:extLst>
              <a:ext uri="{FF2B5EF4-FFF2-40B4-BE49-F238E27FC236}">
                <a16:creationId xmlns:a16="http://schemas.microsoft.com/office/drawing/2014/main" id="{616296E2-452B-42D0-F551-B1C20E2F8B21}"/>
              </a:ext>
            </a:extLst>
          </p:cNvPr>
          <p:cNvGrpSpPr/>
          <p:nvPr/>
        </p:nvGrpSpPr>
        <p:grpSpPr>
          <a:xfrm>
            <a:off x="1947441" y="3716870"/>
            <a:ext cx="4679297" cy="4275825"/>
            <a:chOff x="0" y="0"/>
            <a:chExt cx="1721972" cy="1573495"/>
          </a:xfrm>
        </p:grpSpPr>
        <p:sp>
          <p:nvSpPr>
            <p:cNvPr id="4" name="Freeform 4">
              <a:extLst>
                <a:ext uri="{FF2B5EF4-FFF2-40B4-BE49-F238E27FC236}">
                  <a16:creationId xmlns:a16="http://schemas.microsoft.com/office/drawing/2014/main" id="{9DA03363-9197-204E-D1CB-EDB52A802AED}"/>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5" name="TextBox 5">
              <a:extLst>
                <a:ext uri="{FF2B5EF4-FFF2-40B4-BE49-F238E27FC236}">
                  <a16:creationId xmlns:a16="http://schemas.microsoft.com/office/drawing/2014/main" id="{BFF36217-B1CF-859F-75DC-1AE7EFA46159}"/>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grpSp>
        <p:nvGrpSpPr>
          <p:cNvPr id="6" name="Group 6">
            <a:extLst>
              <a:ext uri="{FF2B5EF4-FFF2-40B4-BE49-F238E27FC236}">
                <a16:creationId xmlns:a16="http://schemas.microsoft.com/office/drawing/2014/main" id="{89B79B23-49F2-CF21-3F71-6FF96C375C87}"/>
              </a:ext>
            </a:extLst>
          </p:cNvPr>
          <p:cNvGrpSpPr/>
          <p:nvPr/>
        </p:nvGrpSpPr>
        <p:grpSpPr>
          <a:xfrm>
            <a:off x="6804374" y="3716870"/>
            <a:ext cx="4679297" cy="4275825"/>
            <a:chOff x="0" y="0"/>
            <a:chExt cx="1721972" cy="1573495"/>
          </a:xfrm>
        </p:grpSpPr>
        <p:sp>
          <p:nvSpPr>
            <p:cNvPr id="7" name="Freeform 7">
              <a:extLst>
                <a:ext uri="{FF2B5EF4-FFF2-40B4-BE49-F238E27FC236}">
                  <a16:creationId xmlns:a16="http://schemas.microsoft.com/office/drawing/2014/main" id="{66AA4E68-2588-9505-09FE-90BEA8E9E728}"/>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8" name="TextBox 8">
              <a:extLst>
                <a:ext uri="{FF2B5EF4-FFF2-40B4-BE49-F238E27FC236}">
                  <a16:creationId xmlns:a16="http://schemas.microsoft.com/office/drawing/2014/main" id="{DDC0D1CB-61F5-57DD-F0AD-EB4717243AB6}"/>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1" name="TextBox 11">
            <a:extLst>
              <a:ext uri="{FF2B5EF4-FFF2-40B4-BE49-F238E27FC236}">
                <a16:creationId xmlns:a16="http://schemas.microsoft.com/office/drawing/2014/main" id="{C298C9C8-3841-3E62-569B-63D747799299}"/>
              </a:ext>
            </a:extLst>
          </p:cNvPr>
          <p:cNvSpPr txBox="1"/>
          <p:nvPr/>
        </p:nvSpPr>
        <p:spPr>
          <a:xfrm>
            <a:off x="11661262" y="3613337"/>
            <a:ext cx="4679297" cy="4379358"/>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sp>
        <p:nvSpPr>
          <p:cNvPr id="12" name="TextBox 12">
            <a:extLst>
              <a:ext uri="{FF2B5EF4-FFF2-40B4-BE49-F238E27FC236}">
                <a16:creationId xmlns:a16="http://schemas.microsoft.com/office/drawing/2014/main" id="{D972E8CA-EA2B-E755-29F4-C9F32EDD4464}"/>
              </a:ext>
            </a:extLst>
          </p:cNvPr>
          <p:cNvSpPr txBox="1"/>
          <p:nvPr/>
        </p:nvSpPr>
        <p:spPr>
          <a:xfrm>
            <a:off x="3510816" y="4228945"/>
            <a:ext cx="1552547" cy="842731"/>
          </a:xfrm>
          <a:prstGeom prst="rect">
            <a:avLst/>
          </a:prstGeom>
        </p:spPr>
        <p:txBody>
          <a:bodyPr lIns="0" tIns="0" rIns="0" bIns="0" rtlCol="0" anchor="t">
            <a:spAutoFit/>
          </a:bodyPr>
          <a:lstStyle/>
          <a:p>
            <a:pPr marL="0" lvl="0" indent="0" algn="ctr">
              <a:lnSpc>
                <a:spcPts val="8050"/>
              </a:lnSpc>
              <a:spcBef>
                <a:spcPct val="0"/>
              </a:spcBef>
            </a:pPr>
            <a:endParaRPr dirty="0">
              <a:latin typeface="Arial" panose="020B0604020202020204" pitchFamily="34" charset="0"/>
            </a:endParaRPr>
          </a:p>
        </p:txBody>
      </p:sp>
      <p:sp>
        <p:nvSpPr>
          <p:cNvPr id="13" name="TextBox 13">
            <a:extLst>
              <a:ext uri="{FF2B5EF4-FFF2-40B4-BE49-F238E27FC236}">
                <a16:creationId xmlns:a16="http://schemas.microsoft.com/office/drawing/2014/main" id="{08C1639A-7056-8AAC-326F-3771E8E3B2FC}"/>
              </a:ext>
            </a:extLst>
          </p:cNvPr>
          <p:cNvSpPr txBox="1"/>
          <p:nvPr/>
        </p:nvSpPr>
        <p:spPr>
          <a:xfrm>
            <a:off x="8367749"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4" name="TextBox 14">
            <a:extLst>
              <a:ext uri="{FF2B5EF4-FFF2-40B4-BE49-F238E27FC236}">
                <a16:creationId xmlns:a16="http://schemas.microsoft.com/office/drawing/2014/main" id="{4D136D3B-B8B7-EEDE-31F2-30134C83A47B}"/>
              </a:ext>
            </a:extLst>
          </p:cNvPr>
          <p:cNvSpPr txBox="1"/>
          <p:nvPr/>
        </p:nvSpPr>
        <p:spPr>
          <a:xfrm>
            <a:off x="13224637"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5" name="TextBox 15">
            <a:extLst>
              <a:ext uri="{FF2B5EF4-FFF2-40B4-BE49-F238E27FC236}">
                <a16:creationId xmlns:a16="http://schemas.microsoft.com/office/drawing/2014/main" id="{0BBBCAC7-F4C6-A4FA-8D66-1234B392C23D}"/>
              </a:ext>
            </a:extLst>
          </p:cNvPr>
          <p:cNvSpPr txBox="1"/>
          <p:nvPr/>
        </p:nvSpPr>
        <p:spPr>
          <a:xfrm>
            <a:off x="2466088" y="4673310"/>
            <a:ext cx="3866201" cy="2689183"/>
          </a:xfrm>
          <a:prstGeom prst="rect">
            <a:avLst/>
          </a:prstGeom>
        </p:spPr>
        <p:txBody>
          <a:bodyPr lIns="0" tIns="0" rIns="0" bIns="0" rtlCol="0" anchor="t">
            <a:spAutoFit/>
          </a:bodyPr>
          <a:lstStyle/>
          <a:p>
            <a:pPr algn="ctr">
              <a:lnSpc>
                <a:spcPts val="4248"/>
              </a:lnSpc>
            </a:pPr>
            <a:r>
              <a:rPr lang="en-US" sz="4248" dirty="0">
                <a:solidFill>
                  <a:srgbClr val="000000"/>
                </a:solidFill>
                <a:latin typeface="Arial" panose="020B0604020202020204" pitchFamily="34" charset="0"/>
                <a:ea typeface="Canva Sans Bold"/>
                <a:cs typeface="Canva Sans Bold"/>
                <a:sym typeface="Canva Sans Bold"/>
              </a:rPr>
              <a:t>hard for new researchers to do this work well</a:t>
            </a:r>
          </a:p>
          <a:p>
            <a:pPr algn="ctr">
              <a:lnSpc>
                <a:spcPts val="4248"/>
              </a:lnSpc>
            </a:pPr>
            <a:endParaRPr lang="en-US" sz="4248" dirty="0">
              <a:solidFill>
                <a:srgbClr val="000000"/>
              </a:solidFill>
              <a:latin typeface="Arial" panose="020B0604020202020204" pitchFamily="34" charset="0"/>
              <a:ea typeface="Canva Sans Bold"/>
              <a:cs typeface="Canva Sans Bold"/>
              <a:sym typeface="Canva Sans Bold"/>
            </a:endParaRPr>
          </a:p>
        </p:txBody>
      </p:sp>
      <p:sp>
        <p:nvSpPr>
          <p:cNvPr id="16" name="TextBox 16">
            <a:extLst>
              <a:ext uri="{FF2B5EF4-FFF2-40B4-BE49-F238E27FC236}">
                <a16:creationId xmlns:a16="http://schemas.microsoft.com/office/drawing/2014/main" id="{68FA0DBE-FEFE-9B35-BA94-70DC57969693}"/>
              </a:ext>
            </a:extLst>
          </p:cNvPr>
          <p:cNvSpPr txBox="1"/>
          <p:nvPr/>
        </p:nvSpPr>
        <p:spPr>
          <a:xfrm>
            <a:off x="7210899" y="4950461"/>
            <a:ext cx="3866201" cy="2134880"/>
          </a:xfrm>
          <a:prstGeom prst="rect">
            <a:avLst/>
          </a:prstGeom>
        </p:spPr>
        <p:txBody>
          <a:bodyPr lIns="0" tIns="0" rIns="0" bIns="0" rtlCol="0" anchor="t">
            <a:spAutoFit/>
          </a:bodyPr>
          <a:lstStyle/>
          <a:p>
            <a:pPr algn="ctr">
              <a:lnSpc>
                <a:spcPts val="4348"/>
              </a:lnSpc>
            </a:pPr>
            <a:r>
              <a:rPr lang="en-US" sz="4348" dirty="0">
                <a:solidFill>
                  <a:srgbClr val="000000"/>
                </a:solidFill>
                <a:latin typeface="Arial" panose="020B0604020202020204" pitchFamily="34" charset="0"/>
                <a:ea typeface="Canva Sans Bold"/>
                <a:cs typeface="Canva Sans Bold"/>
                <a:sym typeface="Canva Sans Bold"/>
              </a:rPr>
              <a:t>hard to </a:t>
            </a:r>
          </a:p>
          <a:p>
            <a:pPr algn="ctr">
              <a:lnSpc>
                <a:spcPts val="4348"/>
              </a:lnSpc>
            </a:pPr>
            <a:r>
              <a:rPr lang="en-US" sz="4348" dirty="0">
                <a:solidFill>
                  <a:srgbClr val="000000"/>
                </a:solidFill>
                <a:latin typeface="Arial" panose="020B0604020202020204" pitchFamily="34" charset="0"/>
                <a:ea typeface="Canva Sans Bold"/>
                <a:cs typeface="Canva Sans Bold"/>
                <a:sym typeface="Canva Sans Bold"/>
              </a:rPr>
              <a:t>build on each other’s findings</a:t>
            </a:r>
          </a:p>
          <a:p>
            <a:pPr algn="ctr">
              <a:lnSpc>
                <a:spcPts val="3548"/>
              </a:lnSpc>
            </a:pPr>
            <a:endParaRPr lang="en-US" sz="4348" dirty="0">
              <a:solidFill>
                <a:srgbClr val="000000"/>
              </a:solidFill>
              <a:latin typeface="Arial" panose="020B0604020202020204" pitchFamily="34" charset="0"/>
              <a:ea typeface="Canva Sans Bold"/>
              <a:cs typeface="Canva Sans Bold"/>
              <a:sym typeface="Canva Sans Bold"/>
            </a:endParaRPr>
          </a:p>
        </p:txBody>
      </p:sp>
    </p:spTree>
    <p:extLst>
      <p:ext uri="{BB962C8B-B14F-4D97-AF65-F5344CB8AC3E}">
        <p14:creationId xmlns:p14="http://schemas.microsoft.com/office/powerpoint/2010/main" val="2195866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458735B-C62D-C8E7-DCB6-18006DE5B96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B4C6992-2850-8344-237E-17AA28916C1E}"/>
              </a:ext>
            </a:extLst>
          </p:cNvPr>
          <p:cNvSpPr txBox="1"/>
          <p:nvPr/>
        </p:nvSpPr>
        <p:spPr>
          <a:xfrm>
            <a:off x="1376809" y="1279322"/>
            <a:ext cx="11577191" cy="2734945"/>
          </a:xfrm>
          <a:prstGeom prst="rect">
            <a:avLst/>
          </a:prstGeom>
        </p:spPr>
        <p:txBody>
          <a:bodyPr wrap="square" lIns="0" tIns="0" rIns="0" bIns="0" rtlCol="0" anchor="t">
            <a:spAutoFit/>
          </a:bodyPr>
          <a:lstStyle/>
          <a:p>
            <a:pPr algn="l">
              <a:lnSpc>
                <a:spcPts val="7279"/>
              </a:lnSpc>
            </a:pPr>
            <a:r>
              <a:rPr lang="en-US" sz="5199" b="1" dirty="0">
                <a:solidFill>
                  <a:srgbClr val="000000"/>
                </a:solidFill>
                <a:latin typeface="Arial" panose="020B0604020202020204" pitchFamily="34" charset="0"/>
                <a:ea typeface="Canva Sans Bold"/>
                <a:cs typeface="Canva Sans Bold"/>
                <a:sym typeface="Canva Sans Bold"/>
              </a:rPr>
              <a:t>Lack of a systematization makes it:</a:t>
            </a: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a:p>
            <a:pPr algn="l">
              <a:lnSpc>
                <a:spcPts val="7279"/>
              </a:lnSpc>
            </a:pPr>
            <a:endParaRPr lang="en-US" sz="5199" dirty="0">
              <a:solidFill>
                <a:srgbClr val="000000"/>
              </a:solidFill>
              <a:latin typeface="Arial" panose="020B0604020202020204" pitchFamily="34" charset="0"/>
              <a:ea typeface="Canva Sans Bold"/>
              <a:cs typeface="Canva Sans Bold"/>
              <a:sym typeface="Canva Sans Bold"/>
            </a:endParaRPr>
          </a:p>
        </p:txBody>
      </p:sp>
      <p:grpSp>
        <p:nvGrpSpPr>
          <p:cNvPr id="3" name="Group 3">
            <a:extLst>
              <a:ext uri="{FF2B5EF4-FFF2-40B4-BE49-F238E27FC236}">
                <a16:creationId xmlns:a16="http://schemas.microsoft.com/office/drawing/2014/main" id="{1FBDD1DF-DE48-00C5-9077-9C2E36EF1E23}"/>
              </a:ext>
            </a:extLst>
          </p:cNvPr>
          <p:cNvGrpSpPr/>
          <p:nvPr/>
        </p:nvGrpSpPr>
        <p:grpSpPr>
          <a:xfrm>
            <a:off x="1947441" y="3716870"/>
            <a:ext cx="4679297" cy="4275825"/>
            <a:chOff x="0" y="0"/>
            <a:chExt cx="1721972" cy="1573495"/>
          </a:xfrm>
        </p:grpSpPr>
        <p:sp>
          <p:nvSpPr>
            <p:cNvPr id="4" name="Freeform 4">
              <a:extLst>
                <a:ext uri="{FF2B5EF4-FFF2-40B4-BE49-F238E27FC236}">
                  <a16:creationId xmlns:a16="http://schemas.microsoft.com/office/drawing/2014/main" id="{65C510BB-2325-702E-AA61-BB1A3F19EB96}"/>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5" name="TextBox 5">
              <a:extLst>
                <a:ext uri="{FF2B5EF4-FFF2-40B4-BE49-F238E27FC236}">
                  <a16:creationId xmlns:a16="http://schemas.microsoft.com/office/drawing/2014/main" id="{D0054C60-DA16-42D0-62A1-15AAA8734DD2}"/>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grpSp>
        <p:nvGrpSpPr>
          <p:cNvPr id="6" name="Group 6">
            <a:extLst>
              <a:ext uri="{FF2B5EF4-FFF2-40B4-BE49-F238E27FC236}">
                <a16:creationId xmlns:a16="http://schemas.microsoft.com/office/drawing/2014/main" id="{519D4F85-6A37-936A-0B50-CA851C8052FA}"/>
              </a:ext>
            </a:extLst>
          </p:cNvPr>
          <p:cNvGrpSpPr/>
          <p:nvPr/>
        </p:nvGrpSpPr>
        <p:grpSpPr>
          <a:xfrm>
            <a:off x="6804374" y="3716870"/>
            <a:ext cx="4679297" cy="4275825"/>
            <a:chOff x="0" y="0"/>
            <a:chExt cx="1721972" cy="1573495"/>
          </a:xfrm>
        </p:grpSpPr>
        <p:sp>
          <p:nvSpPr>
            <p:cNvPr id="7" name="Freeform 7">
              <a:extLst>
                <a:ext uri="{FF2B5EF4-FFF2-40B4-BE49-F238E27FC236}">
                  <a16:creationId xmlns:a16="http://schemas.microsoft.com/office/drawing/2014/main" id="{19CCA924-D365-B5F4-ECFA-9565A118DFFD}"/>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8" name="TextBox 8">
              <a:extLst>
                <a:ext uri="{FF2B5EF4-FFF2-40B4-BE49-F238E27FC236}">
                  <a16:creationId xmlns:a16="http://schemas.microsoft.com/office/drawing/2014/main" id="{AEED10B2-7559-5B57-4E78-8CEAB4C7CF84}"/>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grpSp>
        <p:nvGrpSpPr>
          <p:cNvPr id="9" name="Group 9">
            <a:extLst>
              <a:ext uri="{FF2B5EF4-FFF2-40B4-BE49-F238E27FC236}">
                <a16:creationId xmlns:a16="http://schemas.microsoft.com/office/drawing/2014/main" id="{2620FA8B-DDE3-0B88-8124-CCAEBC42FA52}"/>
              </a:ext>
            </a:extLst>
          </p:cNvPr>
          <p:cNvGrpSpPr/>
          <p:nvPr/>
        </p:nvGrpSpPr>
        <p:grpSpPr>
          <a:xfrm>
            <a:off x="11661262" y="3716870"/>
            <a:ext cx="4679297" cy="4275825"/>
            <a:chOff x="0" y="0"/>
            <a:chExt cx="1721972" cy="1573495"/>
          </a:xfrm>
        </p:grpSpPr>
        <p:sp>
          <p:nvSpPr>
            <p:cNvPr id="10" name="Freeform 10">
              <a:extLst>
                <a:ext uri="{FF2B5EF4-FFF2-40B4-BE49-F238E27FC236}">
                  <a16:creationId xmlns:a16="http://schemas.microsoft.com/office/drawing/2014/main" id="{EEEDC420-06D4-5084-C48F-73BB2E6FB257}"/>
                </a:ext>
              </a:extLst>
            </p:cNvPr>
            <p:cNvSpPr/>
            <p:nvPr/>
          </p:nvSpPr>
          <p:spPr>
            <a:xfrm>
              <a:off x="0" y="0"/>
              <a:ext cx="1721972" cy="1573495"/>
            </a:xfrm>
            <a:custGeom>
              <a:avLst/>
              <a:gdLst/>
              <a:ahLst/>
              <a:cxnLst/>
              <a:rect l="l" t="t" r="r" b="b"/>
              <a:pathLst>
                <a:path w="1721972" h="1573495">
                  <a:moveTo>
                    <a:pt x="74453" y="0"/>
                  </a:moveTo>
                  <a:lnTo>
                    <a:pt x="1647520" y="0"/>
                  </a:lnTo>
                  <a:cubicBezTo>
                    <a:pt x="1667266" y="0"/>
                    <a:pt x="1686203" y="7844"/>
                    <a:pt x="1700166" y="21807"/>
                  </a:cubicBezTo>
                  <a:cubicBezTo>
                    <a:pt x="1714128" y="35769"/>
                    <a:pt x="1721972" y="54707"/>
                    <a:pt x="1721972" y="74453"/>
                  </a:cubicBezTo>
                  <a:lnTo>
                    <a:pt x="1721972" y="1499043"/>
                  </a:lnTo>
                  <a:cubicBezTo>
                    <a:pt x="1721972" y="1540162"/>
                    <a:pt x="1688639" y="1573495"/>
                    <a:pt x="1647520" y="1573495"/>
                  </a:cubicBezTo>
                  <a:lnTo>
                    <a:pt x="74453" y="1573495"/>
                  </a:lnTo>
                  <a:cubicBezTo>
                    <a:pt x="54707" y="1573495"/>
                    <a:pt x="35769" y="1565651"/>
                    <a:pt x="21807" y="1551689"/>
                  </a:cubicBezTo>
                  <a:cubicBezTo>
                    <a:pt x="7844" y="1537726"/>
                    <a:pt x="0" y="1518789"/>
                    <a:pt x="0" y="1499043"/>
                  </a:cubicBezTo>
                  <a:lnTo>
                    <a:pt x="0" y="74453"/>
                  </a:lnTo>
                  <a:cubicBezTo>
                    <a:pt x="0" y="54707"/>
                    <a:pt x="7844" y="35769"/>
                    <a:pt x="21807" y="21807"/>
                  </a:cubicBezTo>
                  <a:cubicBezTo>
                    <a:pt x="35769" y="7844"/>
                    <a:pt x="54707" y="0"/>
                    <a:pt x="74453" y="0"/>
                  </a:cubicBezTo>
                  <a:close/>
                </a:path>
              </a:pathLst>
            </a:custGeom>
            <a:solidFill>
              <a:srgbClr val="B6CEE2"/>
            </a:solidFill>
            <a:ln cap="rnd">
              <a:noFill/>
              <a:prstDash val="solid"/>
              <a:round/>
            </a:ln>
          </p:spPr>
          <p:txBody>
            <a:bodyPr/>
            <a:lstStyle/>
            <a:p>
              <a:endParaRPr lang="en-US" dirty="0">
                <a:latin typeface="Arial" panose="020B0604020202020204" pitchFamily="34" charset="0"/>
              </a:endParaRPr>
            </a:p>
          </p:txBody>
        </p:sp>
        <p:sp>
          <p:nvSpPr>
            <p:cNvPr id="11" name="TextBox 11">
              <a:extLst>
                <a:ext uri="{FF2B5EF4-FFF2-40B4-BE49-F238E27FC236}">
                  <a16:creationId xmlns:a16="http://schemas.microsoft.com/office/drawing/2014/main" id="{48DC324E-7ED5-4E78-D91E-E599D1D76672}"/>
                </a:ext>
              </a:extLst>
            </p:cNvPr>
            <p:cNvSpPr txBox="1"/>
            <p:nvPr/>
          </p:nvSpPr>
          <p:spPr>
            <a:xfrm>
              <a:off x="0" y="-38100"/>
              <a:ext cx="1721972" cy="1611595"/>
            </a:xfrm>
            <a:prstGeom prst="rect">
              <a:avLst/>
            </a:prstGeom>
          </p:spPr>
          <p:txBody>
            <a:bodyPr lIns="45049" tIns="45049" rIns="45049" bIns="45049" rtlCol="0" anchor="ctr"/>
            <a:lstStyle/>
            <a:p>
              <a:pPr algn="ctr">
                <a:lnSpc>
                  <a:spcPts val="2659"/>
                </a:lnSpc>
                <a:spcBef>
                  <a:spcPct val="0"/>
                </a:spcBef>
              </a:pPr>
              <a:endParaRPr dirty="0">
                <a:latin typeface="Arial" panose="020B0604020202020204" pitchFamily="34" charset="0"/>
              </a:endParaRPr>
            </a:p>
          </p:txBody>
        </p:sp>
      </p:grpSp>
      <p:sp>
        <p:nvSpPr>
          <p:cNvPr id="12" name="TextBox 12">
            <a:extLst>
              <a:ext uri="{FF2B5EF4-FFF2-40B4-BE49-F238E27FC236}">
                <a16:creationId xmlns:a16="http://schemas.microsoft.com/office/drawing/2014/main" id="{F2024714-A546-D44F-0639-8643DAB5AC00}"/>
              </a:ext>
            </a:extLst>
          </p:cNvPr>
          <p:cNvSpPr txBox="1"/>
          <p:nvPr/>
        </p:nvSpPr>
        <p:spPr>
          <a:xfrm>
            <a:off x="3510816" y="4228945"/>
            <a:ext cx="1552547" cy="842731"/>
          </a:xfrm>
          <a:prstGeom prst="rect">
            <a:avLst/>
          </a:prstGeom>
        </p:spPr>
        <p:txBody>
          <a:bodyPr lIns="0" tIns="0" rIns="0" bIns="0" rtlCol="0" anchor="t">
            <a:spAutoFit/>
          </a:bodyPr>
          <a:lstStyle/>
          <a:p>
            <a:pPr marL="0" lvl="0" indent="0" algn="ctr">
              <a:lnSpc>
                <a:spcPts val="8050"/>
              </a:lnSpc>
              <a:spcBef>
                <a:spcPct val="0"/>
              </a:spcBef>
            </a:pPr>
            <a:endParaRPr dirty="0">
              <a:latin typeface="Arial" panose="020B0604020202020204" pitchFamily="34" charset="0"/>
            </a:endParaRPr>
          </a:p>
        </p:txBody>
      </p:sp>
      <p:sp>
        <p:nvSpPr>
          <p:cNvPr id="13" name="TextBox 13">
            <a:extLst>
              <a:ext uri="{FF2B5EF4-FFF2-40B4-BE49-F238E27FC236}">
                <a16:creationId xmlns:a16="http://schemas.microsoft.com/office/drawing/2014/main" id="{98F905C2-68BA-CEDB-7D06-FF6256B5BCEE}"/>
              </a:ext>
            </a:extLst>
          </p:cNvPr>
          <p:cNvSpPr txBox="1"/>
          <p:nvPr/>
        </p:nvSpPr>
        <p:spPr>
          <a:xfrm>
            <a:off x="8367749"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4" name="TextBox 14">
            <a:extLst>
              <a:ext uri="{FF2B5EF4-FFF2-40B4-BE49-F238E27FC236}">
                <a16:creationId xmlns:a16="http://schemas.microsoft.com/office/drawing/2014/main" id="{EF620585-F259-8250-DFBE-00D4200F1962}"/>
              </a:ext>
            </a:extLst>
          </p:cNvPr>
          <p:cNvSpPr txBox="1"/>
          <p:nvPr/>
        </p:nvSpPr>
        <p:spPr>
          <a:xfrm>
            <a:off x="13224637" y="4228945"/>
            <a:ext cx="1552547" cy="842731"/>
          </a:xfrm>
          <a:prstGeom prst="rect">
            <a:avLst/>
          </a:prstGeom>
        </p:spPr>
        <p:txBody>
          <a:bodyPr lIns="0" tIns="0" rIns="0" bIns="0" rtlCol="0" anchor="t">
            <a:spAutoFit/>
          </a:bodyPr>
          <a:lstStyle/>
          <a:p>
            <a:pPr marL="0" lvl="0" indent="0" algn="ctr">
              <a:lnSpc>
                <a:spcPts val="8135"/>
              </a:lnSpc>
              <a:spcBef>
                <a:spcPct val="0"/>
              </a:spcBef>
            </a:pPr>
            <a:endParaRPr dirty="0">
              <a:latin typeface="Arial" panose="020B0604020202020204" pitchFamily="34" charset="0"/>
            </a:endParaRPr>
          </a:p>
        </p:txBody>
      </p:sp>
      <p:sp>
        <p:nvSpPr>
          <p:cNvPr id="15" name="TextBox 15">
            <a:extLst>
              <a:ext uri="{FF2B5EF4-FFF2-40B4-BE49-F238E27FC236}">
                <a16:creationId xmlns:a16="http://schemas.microsoft.com/office/drawing/2014/main" id="{AC5921FA-3B58-56BB-1704-B76A16CD5348}"/>
              </a:ext>
            </a:extLst>
          </p:cNvPr>
          <p:cNvSpPr txBox="1"/>
          <p:nvPr/>
        </p:nvSpPr>
        <p:spPr>
          <a:xfrm>
            <a:off x="2466088" y="4673310"/>
            <a:ext cx="3866201" cy="2689183"/>
          </a:xfrm>
          <a:prstGeom prst="rect">
            <a:avLst/>
          </a:prstGeom>
        </p:spPr>
        <p:txBody>
          <a:bodyPr lIns="0" tIns="0" rIns="0" bIns="0" rtlCol="0" anchor="t">
            <a:spAutoFit/>
          </a:bodyPr>
          <a:lstStyle/>
          <a:p>
            <a:pPr algn="ctr">
              <a:lnSpc>
                <a:spcPts val="4248"/>
              </a:lnSpc>
            </a:pPr>
            <a:r>
              <a:rPr lang="en-US" sz="4248" dirty="0">
                <a:solidFill>
                  <a:srgbClr val="000000"/>
                </a:solidFill>
                <a:latin typeface="Arial" panose="020B0604020202020204" pitchFamily="34" charset="0"/>
                <a:ea typeface="Canva Sans Bold"/>
                <a:cs typeface="Canva Sans Bold"/>
                <a:sym typeface="Canva Sans Bold"/>
              </a:rPr>
              <a:t>hard for new researchers to do this work well</a:t>
            </a:r>
          </a:p>
          <a:p>
            <a:pPr algn="ctr">
              <a:lnSpc>
                <a:spcPts val="4248"/>
              </a:lnSpc>
            </a:pPr>
            <a:endParaRPr lang="en-US" sz="4248" dirty="0">
              <a:solidFill>
                <a:srgbClr val="000000"/>
              </a:solidFill>
              <a:latin typeface="Arial" panose="020B0604020202020204" pitchFamily="34" charset="0"/>
              <a:ea typeface="Canva Sans Bold"/>
              <a:cs typeface="Canva Sans Bold"/>
              <a:sym typeface="Canva Sans Bold"/>
            </a:endParaRPr>
          </a:p>
        </p:txBody>
      </p:sp>
      <p:sp>
        <p:nvSpPr>
          <p:cNvPr id="16" name="TextBox 16">
            <a:extLst>
              <a:ext uri="{FF2B5EF4-FFF2-40B4-BE49-F238E27FC236}">
                <a16:creationId xmlns:a16="http://schemas.microsoft.com/office/drawing/2014/main" id="{E496F71A-194A-D425-8271-CBEF7DBEB357}"/>
              </a:ext>
            </a:extLst>
          </p:cNvPr>
          <p:cNvSpPr txBox="1"/>
          <p:nvPr/>
        </p:nvSpPr>
        <p:spPr>
          <a:xfrm>
            <a:off x="7210899" y="4950461"/>
            <a:ext cx="3866201" cy="2134880"/>
          </a:xfrm>
          <a:prstGeom prst="rect">
            <a:avLst/>
          </a:prstGeom>
        </p:spPr>
        <p:txBody>
          <a:bodyPr lIns="0" tIns="0" rIns="0" bIns="0" rtlCol="0" anchor="t">
            <a:spAutoFit/>
          </a:bodyPr>
          <a:lstStyle/>
          <a:p>
            <a:pPr algn="ctr">
              <a:lnSpc>
                <a:spcPts val="4348"/>
              </a:lnSpc>
            </a:pPr>
            <a:r>
              <a:rPr lang="en-US" sz="4348" dirty="0">
                <a:solidFill>
                  <a:srgbClr val="000000"/>
                </a:solidFill>
                <a:latin typeface="Arial" panose="020B0604020202020204" pitchFamily="34" charset="0"/>
                <a:ea typeface="Canva Sans Bold"/>
                <a:cs typeface="Canva Sans Bold"/>
                <a:sym typeface="Canva Sans Bold"/>
              </a:rPr>
              <a:t>hard to </a:t>
            </a:r>
          </a:p>
          <a:p>
            <a:pPr algn="ctr">
              <a:lnSpc>
                <a:spcPts val="4348"/>
              </a:lnSpc>
            </a:pPr>
            <a:r>
              <a:rPr lang="en-US" sz="4348" dirty="0">
                <a:solidFill>
                  <a:srgbClr val="000000"/>
                </a:solidFill>
                <a:latin typeface="Arial" panose="020B0604020202020204" pitchFamily="34" charset="0"/>
                <a:ea typeface="Canva Sans Bold"/>
                <a:cs typeface="Canva Sans Bold"/>
                <a:sym typeface="Canva Sans Bold"/>
              </a:rPr>
              <a:t>build on each other’s findings</a:t>
            </a:r>
          </a:p>
          <a:p>
            <a:pPr algn="ctr">
              <a:lnSpc>
                <a:spcPts val="3548"/>
              </a:lnSpc>
            </a:pPr>
            <a:endParaRPr lang="en-US" sz="4348" dirty="0">
              <a:solidFill>
                <a:srgbClr val="000000"/>
              </a:solidFill>
              <a:latin typeface="Arial" panose="020B0604020202020204" pitchFamily="34" charset="0"/>
              <a:ea typeface="Canva Sans Bold"/>
              <a:cs typeface="Canva Sans Bold"/>
              <a:sym typeface="Canva Sans Bold"/>
            </a:endParaRPr>
          </a:p>
        </p:txBody>
      </p:sp>
      <p:sp>
        <p:nvSpPr>
          <p:cNvPr id="17" name="TextBox 17">
            <a:extLst>
              <a:ext uri="{FF2B5EF4-FFF2-40B4-BE49-F238E27FC236}">
                <a16:creationId xmlns:a16="http://schemas.microsoft.com/office/drawing/2014/main" id="{7110A50E-83AC-C645-128A-15B5411A402B}"/>
              </a:ext>
            </a:extLst>
          </p:cNvPr>
          <p:cNvSpPr txBox="1"/>
          <p:nvPr/>
        </p:nvSpPr>
        <p:spPr>
          <a:xfrm>
            <a:off x="12064696" y="4753474"/>
            <a:ext cx="3866201" cy="2066784"/>
          </a:xfrm>
          <a:prstGeom prst="rect">
            <a:avLst/>
          </a:prstGeom>
        </p:spPr>
        <p:txBody>
          <a:bodyPr lIns="0" tIns="0" rIns="0" bIns="0" rtlCol="0" anchor="t">
            <a:spAutoFit/>
          </a:bodyPr>
          <a:lstStyle/>
          <a:p>
            <a:pPr algn="ctr">
              <a:lnSpc>
                <a:spcPts val="4048"/>
              </a:lnSpc>
            </a:pPr>
            <a:r>
              <a:rPr lang="en-US" sz="4048" dirty="0">
                <a:solidFill>
                  <a:srgbClr val="000000"/>
                </a:solidFill>
                <a:latin typeface="Arial" panose="020B0604020202020204" pitchFamily="34" charset="0"/>
                <a:ea typeface="Canva Sans Bold"/>
                <a:cs typeface="Canva Sans Bold"/>
                <a:sym typeface="Canva Sans Bold"/>
              </a:rPr>
              <a:t>hard to understand the S&amp;P needs of people</a:t>
            </a:r>
          </a:p>
        </p:txBody>
      </p:sp>
    </p:spTree>
    <p:extLst>
      <p:ext uri="{BB962C8B-B14F-4D97-AF65-F5344CB8AC3E}">
        <p14:creationId xmlns:p14="http://schemas.microsoft.com/office/powerpoint/2010/main" val="325201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EB23AA4-E5EB-AC7D-23A2-5DE074A1DD05}"/>
              </a:ext>
            </a:extLst>
          </p:cNvPr>
          <p:cNvSpPr/>
          <p:nvPr/>
        </p:nvSpPr>
        <p:spPr>
          <a:xfrm>
            <a:off x="1905000" y="1790700"/>
            <a:ext cx="14325600" cy="7467600"/>
          </a:xfrm>
          <a:prstGeom prst="roundRect">
            <a:avLst/>
          </a:prstGeom>
          <a:solidFill>
            <a:srgbClr val="B6CEE2"/>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extBox 2"/>
          <p:cNvSpPr txBox="1"/>
          <p:nvPr/>
        </p:nvSpPr>
        <p:spPr>
          <a:xfrm>
            <a:off x="819991" y="592102"/>
            <a:ext cx="12972209" cy="787471"/>
          </a:xfrm>
          <a:prstGeom prst="rect">
            <a:avLst/>
          </a:prstGeom>
        </p:spPr>
        <p:txBody>
          <a:bodyPr wrap="square" lIns="0" tIns="0" rIns="0" bIns="0" rtlCol="0" anchor="t">
            <a:spAutoFit/>
          </a:bodyPr>
          <a:lstStyle/>
          <a:p>
            <a:pPr algn="ctr">
              <a:lnSpc>
                <a:spcPts val="6471"/>
              </a:lnSpc>
              <a:spcBef>
                <a:spcPct val="0"/>
              </a:spcBef>
            </a:pPr>
            <a:r>
              <a:rPr lang="en-US" sz="4622" b="1" dirty="0">
                <a:solidFill>
                  <a:srgbClr val="000000"/>
                </a:solidFill>
                <a:latin typeface="Arial" panose="020B0604020202020204" pitchFamily="34" charset="0"/>
                <a:ea typeface="Canva Sans Bold"/>
                <a:cs typeface="Canva Sans Bold"/>
                <a:sym typeface="Canva Sans Bold"/>
              </a:rPr>
              <a:t>What is Human-Centered Threat Modeling?</a:t>
            </a:r>
          </a:p>
        </p:txBody>
      </p:sp>
      <p:sp>
        <p:nvSpPr>
          <p:cNvPr id="3" name="TextBox 3"/>
          <p:cNvSpPr txBox="1"/>
          <p:nvPr/>
        </p:nvSpPr>
        <p:spPr>
          <a:xfrm>
            <a:off x="2743200" y="3086100"/>
            <a:ext cx="12199745" cy="4893968"/>
          </a:xfrm>
          <a:prstGeom prst="rect">
            <a:avLst/>
          </a:prstGeom>
        </p:spPr>
        <p:txBody>
          <a:bodyPr lIns="0" tIns="0" rIns="0" bIns="0" rtlCol="0" anchor="t">
            <a:spAutoFit/>
          </a:bodyPr>
          <a:lstStyle/>
          <a:p>
            <a:pPr marL="846805" lvl="1" indent="-423402" algn="l">
              <a:lnSpc>
                <a:spcPts val="5765"/>
              </a:lnSpc>
              <a:buFont typeface="Arial"/>
              <a:buChar char="•"/>
            </a:pP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Process to identify how people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perceive</a:t>
            </a: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and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respond</a:t>
            </a: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to risks to themselves</a:t>
            </a:r>
          </a:p>
          <a:p>
            <a:pPr algn="l">
              <a:lnSpc>
                <a:spcPts val="1943"/>
              </a:lnSpc>
            </a:pPr>
            <a:r>
              <a:rPr lang="en-US" sz="13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a:t>
            </a:r>
          </a:p>
          <a:p>
            <a:pPr marL="846805" lvl="1" indent="-423402" algn="l">
              <a:lnSpc>
                <a:spcPts val="5765"/>
              </a:lnSpc>
              <a:buFont typeface="Arial"/>
              <a:buChar char="•"/>
            </a:pP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Centered on a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person</a:t>
            </a: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or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community</a:t>
            </a:r>
          </a:p>
          <a:p>
            <a:pPr algn="l">
              <a:lnSpc>
                <a:spcPts val="1940"/>
              </a:lnSpc>
            </a:pPr>
            <a:r>
              <a:rPr lang="en-US" sz="1320"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 </a:t>
            </a:r>
          </a:p>
          <a:p>
            <a:pPr marL="846805" lvl="1" indent="-423402" algn="l">
              <a:lnSpc>
                <a:spcPts val="5765"/>
              </a:lnSpc>
              <a:buFont typeface="Arial"/>
              <a:buChar char="•"/>
            </a:pP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Includes the entire process of managing risks including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identifying</a:t>
            </a: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them,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responding</a:t>
            </a:r>
            <a:r>
              <a:rPr lang="en-US" sz="3922" dirty="0">
                <a:ln w="0"/>
                <a:effectLst>
                  <a:outerShdw blurRad="38100" dist="19050" dir="2700000" algn="tl" rotWithShape="0">
                    <a:schemeClr val="dk1">
                      <a:alpha val="40000"/>
                    </a:schemeClr>
                  </a:outerShdw>
                </a:effectLst>
                <a:latin typeface="Arial" panose="020B0604020202020204" pitchFamily="34" charset="0"/>
                <a:ea typeface="Canva Sans"/>
                <a:cs typeface="Arial" panose="020B0604020202020204" pitchFamily="34" charset="0"/>
                <a:sym typeface="Canva Sans"/>
              </a:rPr>
              <a:t> to them, and </a:t>
            </a:r>
            <a:r>
              <a:rPr lang="en-US" sz="3922" b="1" dirty="0">
                <a:ln w="0"/>
                <a:effectLst>
                  <a:outerShdw blurRad="38100" dist="19050" dir="2700000" algn="tl" rotWithShape="0">
                    <a:schemeClr val="dk1">
                      <a:alpha val="40000"/>
                    </a:schemeClr>
                  </a:outerShdw>
                </a:effectLst>
                <a:latin typeface="Arial" panose="020B0604020202020204" pitchFamily="34" charset="0"/>
                <a:ea typeface="Canva Sans Bold"/>
                <a:cs typeface="Canva Sans Bold"/>
                <a:sym typeface="Canva Sans Bold"/>
              </a:rPr>
              <a:t>reflecting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2129</Words>
  <Application>Microsoft Macintosh PowerPoint</Application>
  <PresentationFormat>Custom</PresentationFormat>
  <Paragraphs>275</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Canva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S&amp;P SoK</dc:title>
  <cp:lastModifiedBy>Warda Usman</cp:lastModifiedBy>
  <cp:revision>18</cp:revision>
  <dcterms:created xsi:type="dcterms:W3CDTF">2006-08-16T00:00:00Z</dcterms:created>
  <dcterms:modified xsi:type="dcterms:W3CDTF">2025-05-13T07:08:16Z</dcterms:modified>
  <dc:identifier>DAGjoLWipYg</dc:identifier>
</cp:coreProperties>
</file>